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handoutMasterIdLst>
    <p:handoutMasterId r:id="rId39"/>
  </p:handoutMasterIdLst>
  <p:sldIdLst>
    <p:sldId id="256" r:id="rId2"/>
    <p:sldId id="321" r:id="rId3"/>
    <p:sldId id="257" r:id="rId4"/>
    <p:sldId id="259" r:id="rId5"/>
    <p:sldId id="260" r:id="rId6"/>
    <p:sldId id="261" r:id="rId7"/>
    <p:sldId id="305" r:id="rId8"/>
    <p:sldId id="306" r:id="rId9"/>
    <p:sldId id="307" r:id="rId10"/>
    <p:sldId id="270" r:id="rId11"/>
    <p:sldId id="319" r:id="rId12"/>
    <p:sldId id="308" r:id="rId13"/>
    <p:sldId id="266" r:id="rId14"/>
    <p:sldId id="267" r:id="rId15"/>
    <p:sldId id="271" r:id="rId16"/>
    <p:sldId id="272" r:id="rId17"/>
    <p:sldId id="273" r:id="rId18"/>
    <p:sldId id="275" r:id="rId19"/>
    <p:sldId id="299" r:id="rId20"/>
    <p:sldId id="276" r:id="rId21"/>
    <p:sldId id="279" r:id="rId22"/>
    <p:sldId id="298" r:id="rId23"/>
    <p:sldId id="280" r:id="rId24"/>
    <p:sldId id="281" r:id="rId25"/>
    <p:sldId id="282" r:id="rId26"/>
    <p:sldId id="283" r:id="rId27"/>
    <p:sldId id="285" r:id="rId28"/>
    <p:sldId id="286" r:id="rId29"/>
    <p:sldId id="320" r:id="rId30"/>
    <p:sldId id="288" r:id="rId31"/>
    <p:sldId id="304" r:id="rId32"/>
    <p:sldId id="309" r:id="rId33"/>
    <p:sldId id="294" r:id="rId34"/>
    <p:sldId id="289" r:id="rId35"/>
    <p:sldId id="290"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A4C7CEC-68EB-426F-B378-708C8B7489EC}" v="32" dt="2022-02-18T19:49:56.7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135" autoAdjust="0"/>
  </p:normalViewPr>
  <p:slideViewPr>
    <p:cSldViewPr snapToGrid="0">
      <p:cViewPr varScale="1">
        <p:scale>
          <a:sx n="78" d="100"/>
          <a:sy n="78" d="100"/>
        </p:scale>
        <p:origin x="878" y="58"/>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5/8/2025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38A77-7129-4B62-B3F2-8273FC3E7FCA}" type="datetimeFigureOut">
              <a:rPr lang="en-US" smtClean="0"/>
              <a:t>5/8/2025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0F4897-6078-4538-85D1-77B3AFD6576E}" type="slidenum">
              <a:rPr lang="en-US" smtClean="0"/>
              <a:t>‹#›</a:t>
            </a:fld>
            <a:endParaRPr lang="en-US"/>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a:t>
            </a:fld>
            <a:endParaRPr lang="en-US"/>
          </a:p>
        </p:txBody>
      </p:sp>
    </p:spTree>
    <p:extLst>
      <p:ext uri="{BB962C8B-B14F-4D97-AF65-F5344CB8AC3E}">
        <p14:creationId xmlns:p14="http://schemas.microsoft.com/office/powerpoint/2010/main" val="2380877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a:p>
        </p:txBody>
      </p:sp>
    </p:spTree>
    <p:extLst>
      <p:ext uri="{BB962C8B-B14F-4D97-AF65-F5344CB8AC3E}">
        <p14:creationId xmlns:p14="http://schemas.microsoft.com/office/powerpoint/2010/main" val="1733303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15</a:t>
            </a:fld>
            <a:endParaRPr lang="en-US"/>
          </a:p>
        </p:txBody>
      </p:sp>
    </p:spTree>
    <p:extLst>
      <p:ext uri="{BB962C8B-B14F-4D97-AF65-F5344CB8AC3E}">
        <p14:creationId xmlns:p14="http://schemas.microsoft.com/office/powerpoint/2010/main" val="3035392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21</a:t>
            </a:fld>
            <a:endParaRPr lang="en-US"/>
          </a:p>
        </p:txBody>
      </p:sp>
    </p:spTree>
    <p:extLst>
      <p:ext uri="{BB962C8B-B14F-4D97-AF65-F5344CB8AC3E}">
        <p14:creationId xmlns:p14="http://schemas.microsoft.com/office/powerpoint/2010/main" val="359316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22</a:t>
            </a:fld>
            <a:endParaRPr lang="en-US" altLang="en-US">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31</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32</a:t>
            </a:fld>
            <a:endParaRPr lang="en-US"/>
          </a:p>
        </p:txBody>
      </p:sp>
    </p:spTree>
    <p:extLst>
      <p:ext uri="{BB962C8B-B14F-4D97-AF65-F5344CB8AC3E}">
        <p14:creationId xmlns:p14="http://schemas.microsoft.com/office/powerpoint/2010/main" val="1873708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33</a:t>
            </a:fld>
            <a:endParaRPr lang="en-US"/>
          </a:p>
        </p:txBody>
      </p:sp>
    </p:spTree>
    <p:extLst>
      <p:ext uri="{BB962C8B-B14F-4D97-AF65-F5344CB8AC3E}">
        <p14:creationId xmlns:p14="http://schemas.microsoft.com/office/powerpoint/2010/main" val="343126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a:p>
        </p:txBody>
      </p:sp>
    </p:spTree>
    <p:extLst>
      <p:ext uri="{BB962C8B-B14F-4D97-AF65-F5344CB8AC3E}">
        <p14:creationId xmlns:p14="http://schemas.microsoft.com/office/powerpoint/2010/main" val="37024613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a:p>
        </p:txBody>
      </p:sp>
    </p:spTree>
    <p:extLst>
      <p:ext uri="{BB962C8B-B14F-4D97-AF65-F5344CB8AC3E}">
        <p14:creationId xmlns:p14="http://schemas.microsoft.com/office/powerpoint/2010/main" val="4264906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36</a:t>
            </a:fld>
            <a:endParaRPr lang="en-US"/>
          </a:p>
        </p:txBody>
      </p:sp>
    </p:spTree>
    <p:extLst>
      <p:ext uri="{BB962C8B-B14F-4D97-AF65-F5344CB8AC3E}">
        <p14:creationId xmlns:p14="http://schemas.microsoft.com/office/powerpoint/2010/main" val="162794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4</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7</a:t>
            </a:fld>
            <a:endParaRPr lang="en-US"/>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8</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1B5F83-8112-46FB-97A2-D0AF9A589CA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7822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10</a:t>
            </a:fld>
            <a:endParaRPr lang="en-US"/>
          </a:p>
        </p:txBody>
      </p:sp>
    </p:spTree>
    <p:extLst>
      <p:ext uri="{BB962C8B-B14F-4D97-AF65-F5344CB8AC3E}">
        <p14:creationId xmlns:p14="http://schemas.microsoft.com/office/powerpoint/2010/main" val="1187451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1EF7CAE-FCB6-41C1-AF80-2469D955A04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843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12</a:t>
            </a:fld>
            <a:endParaRPr lang="en-US"/>
          </a:p>
        </p:txBody>
      </p:sp>
    </p:spTree>
    <p:extLst>
      <p:ext uri="{BB962C8B-B14F-4D97-AF65-F5344CB8AC3E}">
        <p14:creationId xmlns:p14="http://schemas.microsoft.com/office/powerpoint/2010/main" val="221790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13</a:t>
            </a:fld>
            <a:endParaRPr lang="en-US"/>
          </a:p>
        </p:txBody>
      </p:sp>
    </p:spTree>
    <p:extLst>
      <p:ext uri="{BB962C8B-B14F-4D97-AF65-F5344CB8AC3E}">
        <p14:creationId xmlns:p14="http://schemas.microsoft.com/office/powerpoint/2010/main" val="349638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5/8/2025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5/8/2025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5/8/2025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5/8/2025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5/8/2025</a:t>
            </a:fld>
            <a:endParaRPr lang="en-US"/>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5/8/2025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5/8/2025</a:t>
            </a:fld>
            <a:endParaRPr lang="en-US"/>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5/8/2025</a:t>
            </a:fld>
            <a:endParaRPr lang="en-US"/>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a:t>Click to edit Master title style</a:t>
            </a:r>
            <a:endParaRPr lang="en-US" sz="44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8" Type="http://schemas.openxmlformats.org/officeDocument/2006/relationships/hyperlink" Target="https://www.in.gov/idoa/procurement/supplier-resource-center/requirements-to-do-business-with-the-state/bidder-profile-registration/manage-my-bidder-profile/submitting-a-bid/" TargetMode="External"/><Relationship Id="rId3" Type="http://schemas.openxmlformats.org/officeDocument/2006/relationships/hyperlink" Target="#_1.24_SUMMARY_OF"/><Relationship Id="rId7" Type="http://schemas.openxmlformats.org/officeDocument/2006/relationships/hyperlink" Target="https://www.in.gov/idoa/procurement/supplier-resource-center/requirements-to-do-business-with-the-state/bidder-profile-registration/"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www.in.gov/iot/customer-service/myshareingov/multi-factor-authentication/" TargetMode="External"/><Relationship Id="rId5" Type="http://schemas.openxmlformats.org/officeDocument/2006/relationships/hyperlink" Target="#_2.1_General"/><Relationship Id="rId4" Type="http://schemas.openxmlformats.org/officeDocument/2006/relationships/hyperlink" Target="https://www.in.gov/idoa/procurement/award-recommendations/"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25-81401</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Equipment Maintenance Management</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a:t>
            </a:r>
            <a:r>
              <a:rPr lang="en-US" sz="2000" b="1">
                <a:latin typeface="Times New Roman" panose="02020603050405020304" pitchFamily="18" charset="0"/>
                <a:cs typeface="Times New Roman" panose="02020603050405020304" pitchFamily="18" charset="0"/>
              </a:rPr>
              <a:t>of Administration</a:t>
            </a:r>
            <a:br>
              <a:rPr lang="en-US" sz="2000" b="1">
                <a:latin typeface="Times New Roman" panose="02020603050405020304" pitchFamily="18" charset="0"/>
                <a:cs typeface="Times New Roman" panose="02020603050405020304" pitchFamily="18" charset="0"/>
              </a:rPr>
            </a:br>
            <a:br>
              <a:rPr lang="en-US" sz="2000" b="1">
                <a:latin typeface="Times New Roman" panose="02020603050405020304" pitchFamily="18" charset="0"/>
                <a:cs typeface="Times New Roman" panose="02020603050405020304" pitchFamily="18" charset="0"/>
              </a:rPr>
            </a:br>
            <a:r>
              <a:rPr lang="en-US" sz="2800" b="1">
                <a:latin typeface="Times New Roman" panose="02020603050405020304" pitchFamily="18" charset="0"/>
                <a:cs typeface="Times New Roman" panose="02020603050405020304" pitchFamily="18" charset="0"/>
              </a:rPr>
              <a:t>The </a:t>
            </a:r>
            <a:r>
              <a:rPr lang="en-US" sz="2800" b="1" dirty="0">
                <a:latin typeface="Times New Roman" panose="02020603050405020304" pitchFamily="18" charset="0"/>
                <a:cs typeface="Times New Roman" panose="02020603050405020304" pitchFamily="18" charset="0"/>
              </a:rPr>
              <a:t>Presentation will </a:t>
            </a:r>
            <a:r>
              <a:rPr lang="en-US" sz="2800" b="1">
                <a:latin typeface="Times New Roman" panose="02020603050405020304" pitchFamily="18" charset="0"/>
                <a:cs typeface="Times New Roman" panose="02020603050405020304" pitchFamily="18" charset="0"/>
              </a:rPr>
              <a:t>Begin shortly</a:t>
            </a:r>
            <a:br>
              <a:rPr lang="en-US" sz="2800" b="1">
                <a:latin typeface="Times New Roman" panose="02020603050405020304" pitchFamily="18" charset="0"/>
                <a:cs typeface="Times New Roman" panose="02020603050405020304" pitchFamily="18" charset="0"/>
              </a:rPr>
            </a:br>
            <a:br>
              <a:rPr lang="en-US" sz="2800" b="1">
                <a:latin typeface="Times New Roman" panose="02020603050405020304" pitchFamily="18" charset="0"/>
                <a:cs typeface="Times New Roman" panose="02020603050405020304" pitchFamily="18" charset="0"/>
              </a:rPr>
            </a:br>
            <a:br>
              <a:rPr lang="en-US" sz="2800" b="1">
                <a:latin typeface="Times New Roman" panose="02020603050405020304" pitchFamily="18" charset="0"/>
                <a:cs typeface="Times New Roman" panose="02020603050405020304" pitchFamily="18" charset="0"/>
              </a:rPr>
            </a:br>
            <a:br>
              <a:rPr lang="en-US" sz="2800" b="1">
                <a:latin typeface="Times New Roman" panose="02020603050405020304" pitchFamily="18" charset="0"/>
                <a:cs typeface="Times New Roman" panose="02020603050405020304" pitchFamily="18" charset="0"/>
              </a:rPr>
            </a:br>
            <a:br>
              <a:rPr lang="en-US" sz="2800" b="1">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2004647"/>
            <a:ext cx="9601200" cy="3212432"/>
          </a:xfrm>
        </p:spPr>
        <p:txBody>
          <a:bodyPr>
            <a:normAutofit fontScale="775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pPr lvl="1"/>
            <a:r>
              <a:rPr lang="en-US" sz="23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3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300" b="1" i="0" dirty="0">
                <a:solidFill>
                  <a:srgbClr val="101D49"/>
                </a:solidFill>
                <a:latin typeface="Times New Roman" panose="02020603050405020304" pitchFamily="18" charset="0"/>
                <a:cs typeface="Times New Roman" panose="02020603050405020304" pitchFamily="18" charset="0"/>
              </a:rPr>
              <a:t>Attestation Form (Attachment J)</a:t>
            </a:r>
            <a:r>
              <a:rPr lang="en-US" sz="23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3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lvl="1"/>
            <a:r>
              <a:rPr lang="en-US" sz="2300" b="1" i="0" u="sng"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Tree>
    <p:extLst>
      <p:ext uri="{BB962C8B-B14F-4D97-AF65-F5344CB8AC3E}">
        <p14:creationId xmlns:p14="http://schemas.microsoft.com/office/powerpoint/2010/main" val="422804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Economic Impact Form (IEI)</a:t>
            </a:r>
          </a:p>
        </p:txBody>
      </p:sp>
      <p:sp>
        <p:nvSpPr>
          <p:cNvPr id="6" name="Content Placeholder 5"/>
          <p:cNvSpPr>
            <a:spLocks noGrp="1"/>
          </p:cNvSpPr>
          <p:nvPr>
            <p:ph idx="1"/>
          </p:nvPr>
        </p:nvSpPr>
        <p:spPr>
          <a:xfrm>
            <a:off x="1371600" y="2117560"/>
            <a:ext cx="9601200" cy="2900191"/>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Indiana Economic Impact, Attachment C</a:t>
            </a:r>
          </a:p>
          <a:p>
            <a:pPr lvl="1"/>
            <a:r>
              <a:rPr lang="en-US" sz="1800" i="0" dirty="0">
                <a:solidFill>
                  <a:srgbClr val="101D49"/>
                </a:solidFill>
                <a:latin typeface="Times New Roman" panose="02020603050405020304" pitchFamily="18" charset="0"/>
                <a:cs typeface="Times New Roman" panose="02020603050405020304" pitchFamily="18" charset="0"/>
              </a:rPr>
              <a:t>Respondents must submit this completed attachment, </a:t>
            </a:r>
            <a:r>
              <a:rPr lang="en-US" sz="1800" b="1" i="0" dirty="0">
                <a:solidFill>
                  <a:srgbClr val="101D49"/>
                </a:solidFill>
                <a:latin typeface="Times New Roman" panose="02020603050405020304" pitchFamily="18" charset="0"/>
                <a:cs typeface="Times New Roman" panose="02020603050405020304" pitchFamily="18" charset="0"/>
              </a:rPr>
              <a:t>but it will not be used for evaluation purposes. </a:t>
            </a:r>
          </a:p>
          <a:p>
            <a:pPr lvl="1"/>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lvl="1"/>
            <a:r>
              <a:rPr lang="en-US" sz="1800" i="0" dirty="0">
                <a:solidFill>
                  <a:srgbClr val="101D49"/>
                </a:solidFill>
                <a:latin typeface="Times New Roman" panose="02020603050405020304" pitchFamily="18" charset="0"/>
                <a:cs typeface="Times New Roman" panose="02020603050405020304" pitchFamily="18" charset="0"/>
              </a:rPr>
              <a:t>Example:  If a Respondent has five (5) full time employees, is bidding on its 5</a:t>
            </a:r>
            <a:r>
              <a:rPr lang="en-US" sz="1800" i="0" baseline="30000" dirty="0">
                <a:solidFill>
                  <a:srgbClr val="101D49"/>
                </a:solidFill>
                <a:latin typeface="Times New Roman" panose="02020603050405020304" pitchFamily="18" charset="0"/>
                <a:cs typeface="Times New Roman" panose="02020603050405020304" pitchFamily="18" charset="0"/>
              </a:rPr>
              <a:t>th</a:t>
            </a:r>
            <a:r>
              <a:rPr lang="en-US" sz="1800" i="0" dirty="0">
                <a:solidFill>
                  <a:srgbClr val="101D49"/>
                </a:solidFill>
                <a:latin typeface="Times New Roman" panose="02020603050405020304" pitchFamily="18" charset="0"/>
                <a:cs typeface="Times New Roman" panose="02020603050405020304" pitchFamily="18" charset="0"/>
              </a:rPr>
              <a:t> contract, and all contracts get an equal amount of commitment from the employees, then each employee commits 20% of his/her time to the new contract:</a:t>
            </a:r>
          </a:p>
          <a:p>
            <a:pPr lvl="2"/>
            <a:r>
              <a:rPr lang="en-US" dirty="0">
                <a:solidFill>
                  <a:srgbClr val="101D49"/>
                </a:solidFill>
                <a:latin typeface="Times New Roman" panose="02020603050405020304" pitchFamily="18" charset="0"/>
                <a:cs typeface="Times New Roman" panose="02020603050405020304" pitchFamily="18" charset="0"/>
              </a:rPr>
              <a:t>0.2 x 5 employees – 1 FTE</a:t>
            </a:r>
          </a:p>
        </p:txBody>
      </p:sp>
    </p:spTree>
    <p:extLst>
      <p:ext uri="{BB962C8B-B14F-4D97-AF65-F5344CB8AC3E}">
        <p14:creationId xmlns:p14="http://schemas.microsoft.com/office/powerpoint/2010/main" val="365338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52330" y="1872118"/>
            <a:ext cx="9428480" cy="4592292"/>
          </a:xfrm>
        </p:spPr>
        <p:txBody>
          <a:bodyPr>
            <a:normAutofit fontScale="85000" lnSpcReduction="10000"/>
          </a:bodyPr>
          <a:lstStyle/>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1800" i="0" dirty="0">
                <a:solidFill>
                  <a:srgbClr val="101D49"/>
                </a:solidFill>
                <a:latin typeface="Times New Roman" panose="02020603050405020304" pitchFamily="18" charset="0"/>
                <a:cs typeface="Times New Roman" panose="02020603050405020304" pitchFamily="18" charset="0"/>
              </a:rPr>
              <a:t>If the documents are from a parent or holding company, Respondents must explain the business relationship between the entities and demonstrate the financial stability of the entity which is directly responding to this RFP. </a:t>
            </a:r>
          </a:p>
          <a:p>
            <a:pPr>
              <a:lnSpc>
                <a:spcPct val="80000"/>
              </a:lnSpc>
            </a:pPr>
            <a:r>
              <a:rPr lang="en-US" sz="18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should review sample State contract and note exceptions to State non-mandatory clauses in Business Proposal and Executive Summary. Mandatory clauses are non-negotiable.</a:t>
            </a:r>
          </a:p>
          <a:p>
            <a:pPr>
              <a:spcBef>
                <a:spcPts val="600"/>
              </a:spcBef>
            </a:pPr>
            <a:r>
              <a:rPr lang="en-US" sz="18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spcBef>
                <a:spcPts val="600"/>
              </a:spcBef>
            </a:pPr>
            <a:r>
              <a:rPr lang="en-US" dirty="0">
                <a:solidFill>
                  <a:srgbClr val="101D49"/>
                </a:solidFill>
                <a:latin typeface="Times New Roman" panose="02020603050405020304" pitchFamily="18" charset="0"/>
                <a:cs typeface="Times New Roman" panose="02020603050405020304" pitchFamily="18" charset="0"/>
              </a:rPr>
              <a:t>C</a:t>
            </a:r>
            <a:r>
              <a:rPr lang="en-US" i="0" dirty="0">
                <a:solidFill>
                  <a:srgbClr val="101D49"/>
                </a:solidFill>
                <a:latin typeface="Times New Roman" panose="02020603050405020304" pitchFamily="18" charset="0"/>
                <a:cs typeface="Times New Roman" panose="02020603050405020304" pitchFamily="18" charset="0"/>
              </a:rPr>
              <a:t>an speak to the Respondent’s experience in providing products and/or services that are the same, or similar, to those products and/or services requested in this solicitation</a:t>
            </a:r>
          </a:p>
          <a:p>
            <a:pPr lvl="2">
              <a:spcBef>
                <a:spcPts val="600"/>
              </a:spcBef>
            </a:pPr>
            <a:r>
              <a:rPr lang="en-US"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 </a:t>
            </a:r>
          </a:p>
          <a:p>
            <a:pPr lvl="1">
              <a:spcBef>
                <a:spcPts val="600"/>
              </a:spcBef>
            </a:pPr>
            <a:r>
              <a:rPr lang="en-US" sz="18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a:t>
            </a:r>
            <a:r>
              <a:rPr lang="en-US" sz="1800" i="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idoareferences@idoa.in.gov</a:t>
            </a:r>
            <a:r>
              <a:rPr lang="en-US" sz="1800" i="0" dirty="0">
                <a:solidFill>
                  <a:srgbClr val="101D49"/>
                </a:solidFill>
                <a:latin typeface="Times New Roman" panose="02020603050405020304" pitchFamily="18" charset="0"/>
                <a:cs typeface="Times New Roman" panose="02020603050405020304" pitchFamily="18" charset="0"/>
              </a:rPr>
              <a:t>) by </a:t>
            </a:r>
            <a:r>
              <a:rPr lang="en-US" sz="1800" b="1" i="0" dirty="0">
                <a:solidFill>
                  <a:srgbClr val="101D49"/>
                </a:solidFill>
                <a:latin typeface="Times New Roman" panose="02020603050405020304" pitchFamily="18" charset="0"/>
                <a:cs typeface="Times New Roman" panose="02020603050405020304" pitchFamily="18" charset="0"/>
              </a:rPr>
              <a:t>July 19, 2025</a:t>
            </a:r>
            <a:r>
              <a:rPr lang="en-US" sz="1800" i="0" dirty="0">
                <a:solidFill>
                  <a:srgbClr val="101D49"/>
                </a:solidFill>
                <a:latin typeface="Times New Roman" panose="02020603050405020304" pitchFamily="18" charset="0"/>
                <a:cs typeface="Times New Roman" panose="02020603050405020304" pitchFamily="18" charset="0"/>
              </a:rPr>
              <a:t>.</a:t>
            </a:r>
            <a:endParaRPr lang="en-US" sz="1800" i="0" dirty="0">
              <a:solidFill>
                <a:schemeClr val="tx1"/>
              </a:solidFill>
              <a:latin typeface="Times New Roman" panose="02020603050405020304" pitchFamily="18" charset="0"/>
              <a:cs typeface="Times New Roman" panose="02020603050405020304" pitchFamily="18" charset="0"/>
            </a:endParaRPr>
          </a:p>
          <a:p>
            <a:pPr lvl="1">
              <a:spcBef>
                <a:spcPts val="600"/>
              </a:spcBef>
            </a:pPr>
            <a:endParaRPr lang="en-US" sz="1600" i="0" dirty="0">
              <a:solidFill>
                <a:schemeClr val="tx1"/>
              </a:solidFill>
              <a:latin typeface="Times New Roman" panose="02020603050405020304" pitchFamily="18" charset="0"/>
              <a:cs typeface="Times New Roman" panose="02020603050405020304" pitchFamily="18" charset="0"/>
            </a:endParaRPr>
          </a:p>
          <a:p>
            <a:endParaRPr lang="en-US"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2255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p>
        </p:txBody>
      </p:sp>
      <p:sp>
        <p:nvSpPr>
          <p:cNvPr id="6" name="Content Placeholder 5"/>
          <p:cNvSpPr>
            <a:spLocks noGrp="1"/>
          </p:cNvSpPr>
          <p:nvPr>
            <p:ph idx="1"/>
          </p:nvPr>
        </p:nvSpPr>
        <p:spPr>
          <a:xfrm>
            <a:off x="1371600" y="1948544"/>
            <a:ext cx="9601200" cy="4038596"/>
          </a:xfrm>
        </p:spPr>
        <p:txBody>
          <a:bodyPr>
            <a:normAutofit/>
          </a:bodyPr>
          <a:lstStyle/>
          <a:p>
            <a:pPr>
              <a:spcBef>
                <a:spcPts val="0"/>
              </a:spcBef>
              <a:spcAft>
                <a:spcPts val="0"/>
              </a:spcAft>
            </a:pP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Technical Proposal Template is Attachment F.  </a:t>
            </a:r>
          </a:p>
          <a:p>
            <a:pPr marL="0" indent="0">
              <a:spcBef>
                <a:spcPts val="0"/>
              </a:spcBef>
              <a:spcAft>
                <a:spcPts val="0"/>
              </a:spcAft>
              <a:buNone/>
            </a:pPr>
            <a:endPar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a:t>
            </a:r>
            <a:r>
              <a:rPr lang="en-US" sz="1800" b="1"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referenced document must be included as an appendix to the technical proposal with referenced sections clearly marked</a:t>
            </a: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 If there are multiple references or multiple documents, these must be listed and organized for ease of use by the State. </a:t>
            </a:r>
          </a:p>
          <a:p>
            <a:pPr marL="0" indent="0">
              <a:spcBef>
                <a:spcPts val="0"/>
              </a:spcBef>
              <a:spcAft>
                <a:spcPts val="0"/>
              </a:spcAft>
              <a:buNone/>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44121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2900191"/>
          </a:xfrm>
        </p:spPr>
        <p:txBody>
          <a:bodyPr>
            <a:noAutofit/>
          </a:bodyPr>
          <a:lstStyle/>
          <a:p>
            <a:r>
              <a:rPr lang="en-US" sz="1800"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  The Total Cost will populate automatically. The Cost Proposal (Attachment D) must be returned in the original </a:t>
            </a:r>
            <a:r>
              <a:rPr lang="en-US" sz="1800" b="1" u="sng" dirty="0">
                <a:solidFill>
                  <a:srgbClr val="101D49"/>
                </a:solidFill>
                <a:latin typeface="Times New Roman" panose="02020603050405020304" pitchFamily="18" charset="0"/>
                <a:cs typeface="Times New Roman" panose="02020603050405020304" pitchFamily="18" charset="0"/>
              </a:rPr>
              <a:t>Excel</a:t>
            </a:r>
            <a:r>
              <a:rPr lang="en-US" sz="1800" dirty="0">
                <a:solidFill>
                  <a:srgbClr val="101D49"/>
                </a:solidFill>
                <a:latin typeface="Times New Roman" panose="02020603050405020304" pitchFamily="18" charset="0"/>
                <a:cs typeface="Times New Roman" panose="02020603050405020304" pitchFamily="18" charset="0"/>
              </a:rPr>
              <a:t> format (No PDFs). </a:t>
            </a:r>
          </a:p>
          <a:p>
            <a:pPr marL="0" marR="0" indent="0">
              <a:spcBef>
                <a:spcPts val="0"/>
              </a:spcBef>
              <a:spcAft>
                <a:spcPts val="0"/>
              </a:spcAft>
              <a:buNone/>
            </a:pPr>
            <a:endParaRPr lang="en-US" sz="1800"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provide a brief narrative (not longer than two pages) in support of each Cost Proposal item and return this document in a PDF format, labeled as “Cost Proposal Narrative.”</a:t>
            </a:r>
          </a:p>
          <a:p>
            <a:pPr>
              <a:spcBef>
                <a:spcPts val="0"/>
              </a:spcBef>
              <a:spcAft>
                <a:spcPts val="0"/>
              </a:spcAft>
            </a:pPr>
            <a:endPar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18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The Respondent should list and describe as part of its Cost Proposal any special cost assumptions, conditions, and/or constraints relative to, or which impact, the prices presented on the Cost Schedules. The Respondent should return this document in a PDF format, labeled as “Cost Assumptions, Conditions and Constraints”.</a:t>
            </a:r>
          </a:p>
          <a:p>
            <a:pPr marL="0" indent="0">
              <a:spcBef>
                <a:spcPts val="0"/>
              </a:spcBef>
              <a:spcAft>
                <a:spcPts val="0"/>
              </a:spcAft>
              <a:buNone/>
            </a:pPr>
            <a:endParaRPr lang="en-US" sz="1800" dirty="0">
              <a:solidFill>
                <a:schemeClr val="tx1"/>
              </a:solidFill>
            </a:endParaRPr>
          </a:p>
        </p:txBody>
      </p:sp>
    </p:spTree>
    <p:extLst>
      <p:ext uri="{BB962C8B-B14F-4D97-AF65-F5344CB8AC3E}">
        <p14:creationId xmlns:p14="http://schemas.microsoft.com/office/powerpoint/2010/main" val="4831128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2165622615"/>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50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5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30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 typeface="+mj-lt"/>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4.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84444633"/>
                  </a:ext>
                </a:extLst>
              </a:tr>
              <a:tr h="536688">
                <a:tc>
                  <a:txBody>
                    <a:bodyPr/>
                    <a:lstStyle/>
                    <a:p>
                      <a:pPr marL="0" marR="0" lvl="0" indent="0">
                        <a:spcBef>
                          <a:spcPts val="0"/>
                        </a:spcBef>
                        <a:spcAft>
                          <a:spcPts val="0"/>
                        </a:spcAft>
                        <a:buFont typeface="+mj-lt"/>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5.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(1 bonus point is available, see Section 3.2.5)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0" marR="0" lvl="0" indent="0">
                        <a:spcBef>
                          <a:spcPts val="0"/>
                        </a:spcBef>
                        <a:spcAft>
                          <a:spcPts val="0"/>
                        </a:spcAft>
                        <a:buFont typeface="+mj-lt"/>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6.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5 points</a:t>
                      </a:r>
                    </a:p>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 bonus point is available, see Section 3.2.6)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0" marR="0" lvl="0" indent="0">
                        <a:spcBef>
                          <a:spcPts val="0"/>
                        </a:spcBef>
                        <a:spcAft>
                          <a:spcPts val="0"/>
                        </a:spcAft>
                        <a:buFont typeface="+mj-lt"/>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7.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5 points                                                                             (1 bonus point is available, see Section 3.2.7)</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97865524"/>
                  </a:ext>
                </a:extLst>
              </a:tr>
              <a:tr h="313168">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35375"/>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latin typeface="Times New Roman" panose="02020603050405020304" pitchFamily="18" charset="0"/>
                <a:cs typeface="Times New Roman" panose="02020603050405020304" pitchFamily="18" charset="0"/>
              </a:rPr>
              <a:t>Mission/Vision </a:t>
            </a:r>
          </a:p>
          <a:p>
            <a:pPr lvl="1"/>
            <a:r>
              <a:rPr lang="en-US" altLang="en-US" sz="2600" i="0" dirty="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dirty="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600" i="0" dirty="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6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600"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sz="2600" i="0" dirty="0">
                <a:solidFill>
                  <a:srgbClr val="101D49"/>
                </a:solidFill>
                <a:latin typeface="Times New Roman" panose="02020603050405020304" pitchFamily="18" charset="0"/>
                <a:cs typeface="Times New Roman" panose="02020603050405020304" pitchFamily="18" charset="0"/>
              </a:rPr>
              <a:t>E-mail</a:t>
            </a:r>
            <a:r>
              <a:rPr lang="en-US" altLang="en-US" sz="2600" b="1" i="0" dirty="0">
                <a:solidFill>
                  <a:srgbClr val="101D49"/>
                </a:solidFill>
                <a:latin typeface="Times New Roman" panose="02020603050405020304" pitchFamily="18" charset="0"/>
                <a:cs typeface="Times New Roman" panose="02020603050405020304" pitchFamily="18" charset="0"/>
              </a:rPr>
              <a:t>:</a:t>
            </a:r>
            <a:r>
              <a:rPr lang="en-US" altLang="en-US" sz="2600" i="0" dirty="0">
                <a:solidFill>
                  <a:srgbClr val="101D49"/>
                </a:solidFill>
                <a:latin typeface="Times New Roman" panose="02020603050405020304" pitchFamily="18" charset="0"/>
                <a:cs typeface="Times New Roman" panose="02020603050405020304" pitchFamily="18" charset="0"/>
              </a:rPr>
              <a:t> </a:t>
            </a:r>
            <a:r>
              <a:rPr lang="en-US" altLang="en-US" sz="2600" i="0" dirty="0">
                <a:latin typeface="Times New Roman" panose="02020603050405020304" pitchFamily="18" charset="0"/>
                <a:cs typeface="Times New Roman" panose="02020603050405020304" pitchFamily="18" charset="0"/>
                <a:hlinkClick r:id="rId2"/>
              </a:rPr>
              <a:t>mwbecompliance@idoa.in.gov</a:t>
            </a:r>
            <a:endParaRPr lang="en-US" altLang="en-US" sz="2600" i="0" dirty="0">
              <a:latin typeface="Times New Roman" panose="02020603050405020304" pitchFamily="18" charset="0"/>
              <a:cs typeface="Times New Roman" panose="02020603050405020304" pitchFamily="18" charset="0"/>
            </a:endParaRPr>
          </a:p>
          <a:p>
            <a:pPr lvl="1"/>
            <a:r>
              <a:rPr lang="en-US" altLang="en-US" sz="2600" i="0" dirty="0">
                <a:solidFill>
                  <a:srgbClr val="101D49"/>
                </a:solidFill>
                <a:latin typeface="Times New Roman" panose="02020603050405020304" pitchFamily="18" charset="0"/>
                <a:cs typeface="Times New Roman" panose="02020603050405020304" pitchFamily="18" charset="0"/>
              </a:rPr>
              <a:t>Web: </a:t>
            </a:r>
            <a:r>
              <a:rPr lang="en-US" altLang="en-US" sz="2600" i="0" dirty="0">
                <a:latin typeface="Times New Roman" panose="02020603050405020304" pitchFamily="18" charset="0"/>
                <a:cs typeface="Times New Roman" panose="02020603050405020304" pitchFamily="18" charset="0"/>
                <a:hlinkClick r:id="rId3"/>
              </a:rPr>
              <a:t>www.in.gov/idoa/mwbe</a:t>
            </a:r>
            <a:br>
              <a:rPr lang="en-US" altLang="en-US" sz="2600" i="0" dirty="0">
                <a:latin typeface="Times New Roman" panose="02020603050405020304" pitchFamily="18" charset="0"/>
                <a:cs typeface="Times New Roman" panose="02020603050405020304" pitchFamily="18" charset="0"/>
              </a:rPr>
            </a:br>
            <a:endParaRPr lang="en-US" altLang="en-US" sz="2600" i="0" dirty="0">
              <a:latin typeface="Times New Roman" panose="02020603050405020304" pitchFamily="18" charset="0"/>
              <a:cs typeface="Times New Roman" panose="02020603050405020304" pitchFamily="18" charset="0"/>
            </a:endParaRPr>
          </a:p>
          <a:p>
            <a:pPr marL="0" indent="0">
              <a:buNone/>
            </a:pPr>
            <a:r>
              <a:rPr lang="en-US" altLang="en-US" sz="2600" b="1" dirty="0">
                <a:solidFill>
                  <a:srgbClr val="101D49"/>
                </a:solidFill>
                <a:latin typeface="Times New Roman" panose="02020603050405020304" pitchFamily="18" charset="0"/>
                <a:cs typeface="Times New Roman" panose="02020603050405020304" pitchFamily="18" charset="0"/>
              </a:rPr>
              <a:t>Complete Attachment A, MBE/WBE Form</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Include sub-contractor letter of commitment</a:t>
            </a:r>
            <a:br>
              <a:rPr lang="en-US" altLang="en-US" sz="2600" dirty="0">
                <a:solidFill>
                  <a:srgbClr val="101D49"/>
                </a:solidFill>
                <a:latin typeface="Times New Roman" panose="02020603050405020304" pitchFamily="18" charset="0"/>
                <a:cs typeface="Times New Roman" panose="02020603050405020304" pitchFamily="18" charset="0"/>
              </a:rPr>
            </a:br>
            <a:r>
              <a:rPr lang="en-US" altLang="en-US" sz="2600" dirty="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600" b="1" dirty="0">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- 8% Minority Business Enterprise of Total Bid Amount</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- 11% Women’s Business Enterprise of Total Bid Amount</a:t>
            </a:r>
            <a:endParaRPr lang="en-US" sz="2600"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D293F430-8EDC-B3DC-1759-9282B01847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6491" y="601735"/>
            <a:ext cx="4359018" cy="5654530"/>
          </a:xfrm>
          <a:prstGeom prst="rect">
            <a:avLst/>
          </a:prstGeom>
        </p:spPr>
      </p:pic>
    </p:spTree>
    <p:extLst>
      <p:ext uri="{BB962C8B-B14F-4D97-AF65-F5344CB8AC3E}">
        <p14:creationId xmlns:p14="http://schemas.microsoft.com/office/powerpoint/2010/main" val="12830045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10000"/>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dirty="0">
                <a:latin typeface="Times New Roman" panose="02020603050405020304" pitchFamily="18" charset="0"/>
                <a:cs typeface="Times New Roman" panose="02020603050405020304" pitchFamily="18" charset="0"/>
                <a:hlinkClick r:id="rId2"/>
              </a:rPr>
              <a:t>http://www.in.gov/idoa/mwbe/2743.htm</a:t>
            </a:r>
            <a:r>
              <a:rPr lang="en-US" dirty="0">
                <a:latin typeface="Times New Roman" panose="02020603050405020304" pitchFamily="18" charset="0"/>
                <a:cs typeface="Times New Roman" panose="02020603050405020304" pitchFamily="18" charset="0"/>
              </a:rPr>
              <a:t>.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dirty="0">
                <a:solidFill>
                  <a:srgbClr val="101D49"/>
                </a:solidFill>
                <a:latin typeface="Garamond"/>
                <a:ea typeface="Garamond"/>
                <a:cs typeface="Garamond"/>
                <a:sym typeface="Garamond"/>
              </a:rPr>
              <a:t>National Diversity Plans are generally not acceptable.</a:t>
            </a:r>
            <a:endParaRPr lang="en-US" dirty="0"/>
          </a:p>
          <a:p>
            <a:endParaRPr lang="en-US"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542536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a:extLst>
            <a:ext uri="{FF2B5EF4-FFF2-40B4-BE49-F238E27FC236}">
              <a16:creationId xmlns:a16="http://schemas.microsoft.com/office/drawing/2014/main" id="{73AC551A-5318-66A3-29B7-87BCCABD17E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83E122D-56BB-79CA-90FC-73E6A1585AA8}"/>
              </a:ext>
            </a:extLst>
          </p:cNvPr>
          <p:cNvSpPr>
            <a:spLocks noGrp="1"/>
          </p:cNvSpPr>
          <p:nvPr>
            <p:ph type="ctrTitle"/>
          </p:nvPr>
        </p:nvSpPr>
        <p:spPr>
          <a:xfrm>
            <a:off x="1887834" y="1491916"/>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25-81401</a:t>
            </a: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Equipment Maintenance Management</a:t>
            </a:r>
            <a:br>
              <a:rPr lang="en-US" sz="20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All STATE Agencies</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May 8, 2025 </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Lindsey Osborne</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2789950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or WBE (see section 1.22)</a:t>
            </a:r>
          </a:p>
          <a:p>
            <a:pPr lvl="0"/>
            <a:r>
              <a:rPr lang="en-US" dirty="0">
                <a:solidFill>
                  <a:srgbClr val="101D49"/>
                </a:solidFill>
                <a:latin typeface="Times New Roman" panose="02020603050405020304" pitchFamily="18" charset="0"/>
                <a:cs typeface="Times New Roman" panose="02020603050405020304" pitchFamily="18" charset="0"/>
              </a:rPr>
              <a:t>Pursuant to 25 IAC 5-6-2(b)(d), a Prime Contractor who is an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7" name="Right Arrow 10">
            <a:extLst>
              <a:ext uri="{FF2B5EF4-FFF2-40B4-BE49-F238E27FC236}">
                <a16:creationId xmlns:a16="http://schemas.microsoft.com/office/drawing/2014/main" id="{0B59D8D5-1A76-4A81-B70D-CA2B82D74BEA}"/>
              </a:ext>
            </a:extLst>
          </p:cNvPr>
          <p:cNvSpPr/>
          <p:nvPr/>
        </p:nvSpPr>
        <p:spPr>
          <a:xfrm>
            <a:off x="2263704" y="245411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8" name="Right Arrow 10">
            <a:extLst>
              <a:ext uri="{FF2B5EF4-FFF2-40B4-BE49-F238E27FC236}">
                <a16:creationId xmlns:a16="http://schemas.microsoft.com/office/drawing/2014/main" id="{0B59D8D5-1A76-4A81-B70D-CA2B82D74BEA}"/>
              </a:ext>
            </a:extLst>
          </p:cNvPr>
          <p:cNvSpPr/>
          <p:nvPr/>
        </p:nvSpPr>
        <p:spPr>
          <a:xfrm>
            <a:off x="2263704" y="212019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2263704" y="366542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2262806" y="399934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sp>
        <p:nvSpPr>
          <p:cNvPr id="11" name="Right Arrow 10"/>
          <p:cNvSpPr/>
          <p:nvPr/>
        </p:nvSpPr>
        <p:spPr>
          <a:xfrm rot="10800000" flipV="1">
            <a:off x="9369930" y="3809790"/>
            <a:ext cx="775141" cy="303855"/>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itchFamily="18" charset="0"/>
            </a:endParaRPr>
          </a:p>
        </p:txBody>
      </p:sp>
      <p:pic>
        <p:nvPicPr>
          <p:cNvPr id="3" name="Picture 2">
            <a:extLst>
              <a:ext uri="{FF2B5EF4-FFF2-40B4-BE49-F238E27FC236}">
                <a16:creationId xmlns:a16="http://schemas.microsoft.com/office/drawing/2014/main" id="{912F813C-1F01-6D31-431F-53690688AB42}"/>
              </a:ext>
            </a:extLst>
          </p:cNvPr>
          <p:cNvPicPr>
            <a:picLocks noChangeAspect="1"/>
          </p:cNvPicPr>
          <p:nvPr/>
        </p:nvPicPr>
        <p:blipFill>
          <a:blip r:embed="rId3"/>
          <a:stretch>
            <a:fillRect/>
          </a:stretch>
        </p:blipFill>
        <p:spPr>
          <a:xfrm>
            <a:off x="2948606" y="1700017"/>
            <a:ext cx="6420426" cy="3404782"/>
          </a:xfrm>
          <a:prstGeom prst="rect">
            <a:avLst/>
          </a:prstGeom>
        </p:spPr>
      </p:pic>
    </p:spTree>
    <p:extLst>
      <p:ext uri="{BB962C8B-B14F-4D97-AF65-F5344CB8AC3E}">
        <p14:creationId xmlns:p14="http://schemas.microsoft.com/office/powerpoint/2010/main" val="1899481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1198295" y="1912474"/>
            <a:ext cx="9601200" cy="4383027"/>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Times New Roman" panose="02020603050405020304" pitchFamily="18" charset="0"/>
                <a:cs typeface="Times New Roman" panose="02020603050405020304" pitchFamily="18" charset="0"/>
              </a:rPr>
              <a:t>MBE/WBE Scoring Methodology:</a:t>
            </a:r>
            <a:r>
              <a:rPr lang="en-US" sz="1800" dirty="0">
                <a:solidFill>
                  <a:srgbClr val="101D49"/>
                </a:solidFill>
                <a:latin typeface="Times New Roman" panose="02020603050405020304" pitchFamily="18" charset="0"/>
                <a:cs typeface="Times New Roman" panose="02020603050405020304" pitchFamily="18" charset="0"/>
              </a:rPr>
              <a:t> </a:t>
            </a:r>
            <a:r>
              <a:rPr lang="en-US" sz="1600" dirty="0">
                <a:solidFill>
                  <a:srgbClr val="101D49"/>
                </a:solidFill>
                <a:latin typeface="Times New Roman" panose="02020603050405020304" pitchFamily="18" charset="0"/>
                <a:cs typeface="Times New Roman" panose="02020603050405020304" pitchFamily="18" charset="0"/>
              </a:rPr>
              <a:t>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defTabSz="914377" eaLnBrk="1" fontAlgn="auto" hangingPunct="1">
              <a:defRPr/>
            </a:pPr>
            <a:r>
              <a:rPr lang="en-US" sz="18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1600" i="0" dirty="0">
                <a:solidFill>
                  <a:srgbClr val="101D49"/>
                </a:solidFill>
                <a:latin typeface="Times New Roman" panose="02020603050405020304" pitchFamily="18" charset="0"/>
                <a:cs typeface="Times New Roman" panose="02020603050405020304" pitchFamily="18" charset="0"/>
              </a:rPr>
              <a:t>MBE:</a:t>
            </a:r>
            <a:br>
              <a:rPr lang="en-US" sz="1600" i="0" dirty="0">
                <a:solidFill>
                  <a:srgbClr val="101D49"/>
                </a:solidFill>
                <a:latin typeface="Times New Roman" panose="02020603050405020304" pitchFamily="18" charset="0"/>
                <a:cs typeface="Times New Roman" panose="02020603050405020304" pitchFamily="18" charset="0"/>
              </a:rPr>
            </a:b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1600" i="0" dirty="0">
                <a:solidFill>
                  <a:srgbClr val="101D49"/>
                </a:solidFill>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for the MBE participation or equal to or greater than 12%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Franklin Gothic Book" panose="020B0503020102020204" pitchFamily="34"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extLst>
              <p:ext uri="{D42A27DB-BD31-4B8C-83A1-F6EECF244321}">
                <p14:modId xmlns:p14="http://schemas.microsoft.com/office/powerpoint/2010/main" val="3919668773"/>
              </p:ext>
            </p:extLst>
          </p:nvPr>
        </p:nvGraphicFramePr>
        <p:xfrm>
          <a:off x="1720849" y="3454974"/>
          <a:ext cx="4906530" cy="457200"/>
        </p:xfrm>
        <a:graphic>
          <a:graphicData uri="http://schemas.openxmlformats.org/drawingml/2006/table">
            <a:tbl>
              <a:tblPr firstRow="1" bandRow="1">
                <a:tableStyleId>{5C22544A-7EE6-4342-B048-85BDC9FD1C3A}</a:tableStyleId>
              </a:tblPr>
              <a:tblGrid>
                <a:gridCol w="545170">
                  <a:extLst>
                    <a:ext uri="{9D8B030D-6E8A-4147-A177-3AD203B41FA5}">
                      <a16:colId xmlns:a16="http://schemas.microsoft.com/office/drawing/2014/main" val="20000"/>
                    </a:ext>
                  </a:extLst>
                </a:gridCol>
                <a:gridCol w="545170">
                  <a:extLst>
                    <a:ext uri="{9D8B030D-6E8A-4147-A177-3AD203B41FA5}">
                      <a16:colId xmlns:a16="http://schemas.microsoft.com/office/drawing/2014/main" val="20001"/>
                    </a:ext>
                  </a:extLst>
                </a:gridCol>
                <a:gridCol w="545170">
                  <a:extLst>
                    <a:ext uri="{9D8B030D-6E8A-4147-A177-3AD203B41FA5}">
                      <a16:colId xmlns:a16="http://schemas.microsoft.com/office/drawing/2014/main" val="20002"/>
                    </a:ext>
                  </a:extLst>
                </a:gridCol>
                <a:gridCol w="545170">
                  <a:extLst>
                    <a:ext uri="{9D8B030D-6E8A-4147-A177-3AD203B41FA5}">
                      <a16:colId xmlns:a16="http://schemas.microsoft.com/office/drawing/2014/main" val="20003"/>
                    </a:ext>
                  </a:extLst>
                </a:gridCol>
                <a:gridCol w="545170">
                  <a:extLst>
                    <a:ext uri="{9D8B030D-6E8A-4147-A177-3AD203B41FA5}">
                      <a16:colId xmlns:a16="http://schemas.microsoft.com/office/drawing/2014/main" val="20004"/>
                    </a:ext>
                  </a:extLst>
                </a:gridCol>
                <a:gridCol w="545170">
                  <a:extLst>
                    <a:ext uri="{9D8B030D-6E8A-4147-A177-3AD203B41FA5}">
                      <a16:colId xmlns:a16="http://schemas.microsoft.com/office/drawing/2014/main" val="20005"/>
                    </a:ext>
                  </a:extLst>
                </a:gridCol>
                <a:gridCol w="545170">
                  <a:extLst>
                    <a:ext uri="{9D8B030D-6E8A-4147-A177-3AD203B41FA5}">
                      <a16:colId xmlns:a16="http://schemas.microsoft.com/office/drawing/2014/main" val="20006"/>
                    </a:ext>
                  </a:extLst>
                </a:gridCol>
                <a:gridCol w="545170">
                  <a:extLst>
                    <a:ext uri="{9D8B030D-6E8A-4147-A177-3AD203B41FA5}">
                      <a16:colId xmlns:a16="http://schemas.microsoft.com/office/drawing/2014/main" val="20007"/>
                    </a:ext>
                  </a:extLst>
                </a:gridCol>
                <a:gridCol w="545170">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2%</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6%</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7%</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Pts.</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.9</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1.35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1.8</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3.125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4.375</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mn-lt"/>
                          <a:ea typeface="Times New Roman"/>
                          <a:cs typeface="Calibri"/>
                        </a:rPr>
                        <a:t>5.0</a:t>
                      </a:r>
                      <a:endParaRPr lang="en-US" sz="1200" dirty="0">
                        <a:ln>
                          <a:noFill/>
                        </a:ln>
                        <a:solidFill>
                          <a:srgbClr val="101D49"/>
                        </a:solidFill>
                        <a:latin typeface="+mn-lt"/>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extLst>
              <p:ext uri="{D42A27DB-BD31-4B8C-83A1-F6EECF244321}">
                <p14:modId xmlns:p14="http://schemas.microsoft.com/office/powerpoint/2010/main" val="513847391"/>
              </p:ext>
            </p:extLst>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2%</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3%</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4%</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5%</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6%</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7%</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8%</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9%</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10%</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mn-lt"/>
                          <a:ea typeface="Times New Roman" panose="02020603050405020304" pitchFamily="18" charset="0"/>
                          <a:cs typeface="Times New Roman" panose="02020603050405020304" pitchFamily="18" charset="0"/>
                        </a:rPr>
                        <a:t>11%</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a:solidFill>
                            <a:srgbClr val="101D49"/>
                          </a:solidFill>
                          <a:effectLst/>
                          <a:latin typeface="+mn-lt"/>
                          <a:ea typeface="Times New Roman" panose="02020603050405020304" pitchFamily="18" charset="0"/>
                          <a:cs typeface="Times New Roman" panose="02020603050405020304" pitchFamily="18" charset="0"/>
                        </a:rPr>
                        <a:t>Pts.</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0.9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1.35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1.8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2.25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2.7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3.15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3.6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4.05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a:solidFill>
                            <a:srgbClr val="101D49"/>
                          </a:solidFill>
                          <a:effectLst/>
                          <a:latin typeface="+mn-lt"/>
                          <a:ea typeface="Times New Roman" panose="02020603050405020304" pitchFamily="18" charset="0"/>
                          <a:cs typeface="Times New Roman" panose="02020603050405020304" pitchFamily="18" charset="0"/>
                        </a:rPr>
                        <a:t>4.5 </a:t>
                      </a:r>
                      <a:endParaRPr lang="en-US" sz="110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mn-lt"/>
                          <a:ea typeface="Times New Roman" panose="02020603050405020304" pitchFamily="18" charset="0"/>
                          <a:cs typeface="Times New Roman" panose="02020603050405020304" pitchFamily="18" charset="0"/>
                        </a:rPr>
                        <a:t>5.0 </a:t>
                      </a:r>
                      <a:endParaRPr lang="en-US" sz="1100" dirty="0">
                        <a:solidFill>
                          <a:srgbClr val="101D49"/>
                        </a:solidFill>
                        <a:effectLst/>
                        <a:latin typeface="+mn-lt"/>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597438"/>
          </a:xfrm>
        </p:spPr>
        <p:txBody>
          <a:bodyPr>
            <a:normAutofit/>
          </a:bodyPr>
          <a:lstStyle/>
          <a:p>
            <a:pPr marL="0" indent="0">
              <a:buNone/>
            </a:pPr>
            <a:r>
              <a:rPr lang="en-US" altLang="en-US" sz="22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200"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sz="2200" i="0" dirty="0">
                <a:solidFill>
                  <a:srgbClr val="101D49"/>
                </a:solidFill>
                <a:latin typeface="Times New Roman" panose="02020603050405020304" pitchFamily="18" charset="0"/>
                <a:cs typeface="Times New Roman" panose="02020603050405020304" pitchFamily="18" charset="0"/>
              </a:rPr>
              <a:t>E-mail</a:t>
            </a:r>
            <a:r>
              <a:rPr lang="en-US" altLang="en-US" sz="2200" b="1" i="0" dirty="0">
                <a:solidFill>
                  <a:srgbClr val="101D49"/>
                </a:solidFill>
                <a:latin typeface="Times New Roman" panose="02020603050405020304" pitchFamily="18" charset="0"/>
                <a:cs typeface="Times New Roman" panose="02020603050405020304" pitchFamily="18" charset="0"/>
              </a:rPr>
              <a:t>:</a:t>
            </a:r>
            <a:r>
              <a:rPr lang="en-US" altLang="en-US" sz="2200" i="0" dirty="0">
                <a:solidFill>
                  <a:srgbClr val="101D49"/>
                </a:solidFill>
                <a:latin typeface="Times New Roman" panose="02020603050405020304" pitchFamily="18" charset="0"/>
                <a:cs typeface="Times New Roman" panose="02020603050405020304" pitchFamily="18" charset="0"/>
              </a:rPr>
              <a:t> </a:t>
            </a:r>
            <a:r>
              <a:rPr lang="en-US" altLang="en-US" sz="2200" i="0" dirty="0">
                <a:latin typeface="Times New Roman" panose="02020603050405020304" pitchFamily="18" charset="0"/>
                <a:cs typeface="Times New Roman" panose="02020603050405020304" pitchFamily="18" charset="0"/>
                <a:hlinkClick r:id="rId2"/>
              </a:rPr>
              <a:t>Indianaveteranspreference@idoa.in.gov</a:t>
            </a:r>
            <a:endParaRPr lang="en-US" altLang="en-US" sz="2200" i="0" dirty="0">
              <a:latin typeface="Times New Roman" panose="02020603050405020304" pitchFamily="18" charset="0"/>
              <a:cs typeface="Times New Roman" panose="02020603050405020304" pitchFamily="18" charset="0"/>
            </a:endParaRPr>
          </a:p>
          <a:p>
            <a:pPr lvl="1"/>
            <a:r>
              <a:rPr lang="en-US" altLang="en-US" sz="2200" i="0" dirty="0">
                <a:solidFill>
                  <a:srgbClr val="101D49"/>
                </a:solidFill>
                <a:latin typeface="Times New Roman" panose="02020603050405020304" pitchFamily="18" charset="0"/>
                <a:cs typeface="Times New Roman" panose="02020603050405020304" pitchFamily="18" charset="0"/>
              </a:rPr>
              <a:t>Web: </a:t>
            </a:r>
            <a:r>
              <a:rPr lang="en-US" altLang="en-US" sz="2200" i="0" dirty="0">
                <a:latin typeface="Times New Roman" panose="02020603050405020304" pitchFamily="18" charset="0"/>
                <a:cs typeface="Times New Roman" panose="02020603050405020304" pitchFamily="18" charset="0"/>
                <a:hlinkClick r:id="rId3"/>
              </a:rPr>
              <a:t>www.in.gov/idoa/2862.htm </a:t>
            </a:r>
            <a:endParaRPr lang="en-US" altLang="en-US" sz="2200" i="0" dirty="0">
              <a:solidFill>
                <a:srgbClr val="101D49"/>
              </a:solidFill>
              <a:latin typeface="Times New Roman" panose="02020603050405020304" pitchFamily="18" charset="0"/>
              <a:cs typeface="Times New Roman" panose="02020603050405020304" pitchFamily="18" charset="0"/>
            </a:endParaRPr>
          </a:p>
          <a:p>
            <a:pPr marL="0" indent="0">
              <a:buNone/>
            </a:pPr>
            <a:r>
              <a:rPr lang="en-US" sz="2200" b="1" dirty="0">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sz="2200" i="0" dirty="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200" b="1" dirty="0">
                <a:solidFill>
                  <a:srgbClr val="101D49"/>
                </a:solidFill>
                <a:latin typeface="Times New Roman" panose="02020603050405020304" pitchFamily="18" charset="0"/>
                <a:cs typeface="Times New Roman" panose="02020603050405020304" pitchFamily="18" charset="0"/>
              </a:rPr>
              <a:t>Goals for Proposal</a:t>
            </a:r>
          </a:p>
          <a:p>
            <a:pPr lvl="1"/>
            <a:r>
              <a:rPr lang="en-US" sz="2200" i="0" dirty="0">
                <a:solidFill>
                  <a:srgbClr val="101D49"/>
                </a:solidFill>
                <a:latin typeface="Times New Roman" panose="02020603050405020304" pitchFamily="18" charset="0"/>
                <a:cs typeface="Times New Roman" panose="02020603050405020304" pitchFamily="18" charset="0"/>
              </a:rPr>
              <a:t>3% Veteran Owned Small Business of Total Bid Amount</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Text&#10;&#10;Description automatically generated">
            <a:extLst>
              <a:ext uri="{FF2B5EF4-FFF2-40B4-BE49-F238E27FC236}">
                <a16:creationId xmlns:a16="http://schemas.microsoft.com/office/drawing/2014/main" id="{E84BCB6A-3BBF-650F-5DC0-BF40ADA01BE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76745" y="430738"/>
            <a:ext cx="4638509" cy="5996523"/>
          </a:xfrm>
        </p:spPr>
      </p:pic>
    </p:spTree>
    <p:extLst>
      <p:ext uri="{BB962C8B-B14F-4D97-AF65-F5344CB8AC3E}">
        <p14:creationId xmlns:p14="http://schemas.microsoft.com/office/powerpoint/2010/main" val="2450863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dirty="0">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dirty="0">
                <a:solidFill>
                  <a:srgbClr val="101D49"/>
                </a:solidFill>
                <a:latin typeface="Times New Roman" panose="02020603050405020304" pitchFamily="18" charset="0"/>
                <a:cs typeface="Times New Roman" panose="02020603050405020304" pitchFamily="18" charset="0"/>
              </a:rPr>
              <a:t>IVOSB must have a Bidder ID (see section 2.3.7 - Department of Administration, Procurement Division).</a:t>
            </a:r>
          </a:p>
          <a:p>
            <a:pPr lvl="0"/>
            <a:r>
              <a:rPr lang="en-US" dirty="0">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u="sng" dirty="0">
                <a:latin typeface="Times New Roman" panose="02020603050405020304" pitchFamily="18" charset="0"/>
                <a:cs typeface="Times New Roman" panose="02020603050405020304" pitchFamily="18" charset="0"/>
                <a:hlinkClick r:id="rId2" tooltip="VA OSDBU"/>
              </a:rPr>
              <a:t>VA OSDBU</a:t>
            </a:r>
            <a:r>
              <a:rPr lang="en-US" dirty="0">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701136"/>
          </a:xfrm>
        </p:spPr>
        <p:txBody>
          <a:bodyPr>
            <a:normAutofit/>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dirty="0">
                <a:solidFill>
                  <a:srgbClr val="101D49"/>
                </a:solidFill>
                <a:latin typeface="Times New Roman" panose="02020603050405020304" pitchFamily="18" charset="0"/>
                <a:cs typeface="Times New Roman" panose="02020603050405020304" pitchFamily="18" charset="0"/>
              </a:rPr>
              <a:t>Must be listed on </a:t>
            </a:r>
            <a:r>
              <a:rPr lang="en-US" u="sng" dirty="0">
                <a:latin typeface="Times New Roman" panose="02020603050405020304" pitchFamily="18" charset="0"/>
                <a:cs typeface="Times New Roman" panose="02020603050405020304" pitchFamily="18" charset="0"/>
                <a:hlinkClick r:id="rId2" tooltip="VA OSDBU"/>
              </a:rPr>
              <a:t>VA OSDBU</a:t>
            </a:r>
            <a:r>
              <a:rPr lang="en-US" dirty="0">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dirty="0">
                <a:solidFill>
                  <a:srgbClr val="101D49"/>
                </a:solidFill>
                <a:latin typeface="Times New Roman" panose="02020603050405020304" pitchFamily="18" charset="0"/>
                <a:cs typeface="Times New Roman" panose="02020603050405020304" pitchFamily="18" charset="0"/>
              </a:rPr>
              <a:t>on or before </a:t>
            </a:r>
            <a:r>
              <a:rPr lang="en-US" dirty="0">
                <a:solidFill>
                  <a:srgbClr val="101D49"/>
                </a:solidFill>
                <a:latin typeface="Times New Roman" panose="02020603050405020304" pitchFamily="18" charset="0"/>
                <a:cs typeface="Times New Roman" panose="02020603050405020304" pitchFamily="18" charset="0"/>
              </a:rPr>
              <a:t>the proposal due date.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pPr lvl="1">
              <a:buFont typeface="Wingdings" panose="05000000000000000000" pitchFamily="2" charset="2"/>
              <a:buChar char="q"/>
            </a:pPr>
            <a:r>
              <a:rPr lang="en-US" i="0" dirty="0">
                <a:solidFill>
                  <a:srgbClr val="101D49"/>
                </a:solidFill>
                <a:latin typeface="Times New Roman" panose="02020603050405020304" pitchFamily="18" charset="0"/>
                <a:cs typeface="Times New Roman" panose="02020603050405020304" pitchFamily="18" charset="0"/>
              </a:rPr>
              <a:t>Valuable Scope Contribution – A business function that supports the scope of this solicitation</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7" name="Right Arrow 10">
            <a:extLst>
              <a:ext uri="{FF2B5EF4-FFF2-40B4-BE49-F238E27FC236}">
                <a16:creationId xmlns:a16="http://schemas.microsoft.com/office/drawing/2014/main" id="{833C42D6-1A58-4BBD-B500-84EB060F1DF2}"/>
              </a:ext>
            </a:extLst>
          </p:cNvPr>
          <p:cNvSpPr/>
          <p:nvPr/>
        </p:nvSpPr>
        <p:spPr>
          <a:xfrm>
            <a:off x="1862697" y="290695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862697" y="434249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862697" y="4728549"/>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651335" y="4571097"/>
            <a:ext cx="685800" cy="308769"/>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pic>
        <p:nvPicPr>
          <p:cNvPr id="6" name="Content Placeholder 5">
            <a:extLst>
              <a:ext uri="{FF2B5EF4-FFF2-40B4-BE49-F238E27FC236}">
                <a16:creationId xmlns:a16="http://schemas.microsoft.com/office/drawing/2014/main" id="{EA88DEA3-E8D7-97FA-A7F6-498C9513CF09}"/>
              </a:ext>
            </a:extLst>
          </p:cNvPr>
          <p:cNvPicPr>
            <a:picLocks noGrp="1" noChangeAspect="1"/>
          </p:cNvPicPr>
          <p:nvPr>
            <p:ph idx="1"/>
          </p:nvPr>
        </p:nvPicPr>
        <p:blipFill>
          <a:blip r:embed="rId2"/>
          <a:stretch>
            <a:fillRect/>
          </a:stretch>
        </p:blipFill>
        <p:spPr>
          <a:xfrm>
            <a:off x="2654908" y="1981199"/>
            <a:ext cx="6890015" cy="3702007"/>
          </a:xfrm>
        </p:spPr>
      </p:pic>
    </p:spTree>
    <p:extLst>
      <p:ext uri="{BB962C8B-B14F-4D97-AF65-F5344CB8AC3E}">
        <p14:creationId xmlns:p14="http://schemas.microsoft.com/office/powerpoint/2010/main" val="917279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20000"/>
          </a:bodyPr>
          <a:lstStyle/>
          <a:p>
            <a:pPr marL="115888" indent="-115888">
              <a:spcBef>
                <a:spcPct val="20000"/>
              </a:spcBef>
              <a:buFont typeface="Arial" pitchFamily="34" charset="0"/>
              <a:buChar char="•"/>
            </a:pPr>
            <a:r>
              <a:rPr lang="en-US" sz="1900" b="1" dirty="0">
                <a:solidFill>
                  <a:srgbClr val="101D49"/>
                </a:solidFill>
                <a:latin typeface="Times New Roman" panose="02020603050405020304" pitchFamily="18" charset="0"/>
                <a:cs typeface="Times New Roman" panose="02020603050405020304" pitchFamily="18" charset="0"/>
              </a:rPr>
              <a:t>New Process - </a:t>
            </a:r>
            <a:r>
              <a:rPr lang="en-US" sz="1900" dirty="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234950" lvl="1"/>
            <a:r>
              <a:rPr lang="en-US" sz="1900" b="1" i="0" dirty="0">
                <a:solidFill>
                  <a:srgbClr val="101D49"/>
                </a:solidFill>
                <a:latin typeface="Times New Roman" panose="02020603050405020304" pitchFamily="18" charset="0"/>
                <a:cs typeface="Times New Roman" panose="02020603050405020304" pitchFamily="18" charset="0"/>
              </a:rPr>
              <a:t>-</a:t>
            </a:r>
            <a:r>
              <a:rPr lang="en-US" sz="1900" i="0" dirty="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dirty="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19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dirty="0">
                <a:solidFill>
                  <a:srgbClr val="101D49"/>
                </a:solidFill>
                <a:latin typeface="Times New Roman" panose="02020603050405020304" pitchFamily="18" charset="0"/>
                <a:cs typeface="Times New Roman" panose="02020603050405020304" pitchFamily="18" charset="0"/>
              </a:rPr>
            </a:b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Times New Roman" panose="02020603050405020304" pitchFamily="18" charset="0"/>
                <a:cs typeface="Times New Roman" panose="02020603050405020304"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1590847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2298033"/>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2298033"/>
            <a:ext cx="4443984" cy="3689688"/>
          </a:xfrm>
        </p:spPr>
        <p:txBody>
          <a:bodyPr>
            <a:norm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Enterprises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 (Attachment G)</a:t>
            </a:r>
          </a:p>
          <a:p>
            <a:endParaRPr lang="en-US" dirty="0"/>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latin typeface="Times New Roman" panose="02020603050405020304" pitchFamily="18" charset="0"/>
                <a:cs typeface="Times New Roman" panose="02020603050405020304" pitchFamily="18" charset="0"/>
              </a:rPr>
              <a:t>Pay Audit System</a:t>
            </a:r>
          </a:p>
          <a:p>
            <a:r>
              <a:rPr lang="en-US" sz="17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rgbClr val="101D49"/>
                </a:solidFill>
                <a:latin typeface="Times New Roman" panose="02020603050405020304" pitchFamily="18" charset="0"/>
                <a:cs typeface="Times New Roman" panose="02020603050405020304" pitchFamily="18" charset="0"/>
              </a:rPr>
              <a:t>Questions? </a:t>
            </a:r>
            <a:r>
              <a:rPr lang="en-US" sz="165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250" i="0" dirty="0">
                <a:latin typeface="Times New Roman" panose="02020603050405020304" pitchFamily="18" charset="0"/>
                <a:cs typeface="Times New Roman" panose="02020603050405020304" pitchFamily="18" charset="0"/>
                <a:hlinkClick r:id="rId2"/>
              </a:rPr>
              <a:t>mwbecompliance@idoa.in.gov</a:t>
            </a:r>
            <a:r>
              <a:rPr lang="en-US" sz="1250" i="0" dirty="0">
                <a:latin typeface="Times New Roman" panose="02020603050405020304" pitchFamily="18" charset="0"/>
                <a:cs typeface="Times New Roman" panose="02020603050405020304" pitchFamily="18" charset="0"/>
              </a:rPr>
              <a:t> </a:t>
            </a:r>
          </a:p>
          <a:p>
            <a:pPr lvl="1"/>
            <a:r>
              <a:rPr lang="en-US" sz="1250" i="0" dirty="0">
                <a:latin typeface="Times New Roman" panose="02020603050405020304" pitchFamily="18" charset="0"/>
                <a:cs typeface="Times New Roman" panose="02020603050405020304" pitchFamily="18" charset="0"/>
                <a:hlinkClick r:id="rId3"/>
              </a:rPr>
              <a:t>www.in.gov/idoa/mwbe/payaudit.htm</a:t>
            </a:r>
            <a:r>
              <a:rPr lang="en-US" sz="125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1200" b="1" dirty="0">
                  <a:solidFill>
                    <a:prstClr val="black"/>
                  </a:solidFill>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subcontractor </a:t>
              </a:r>
              <a:r>
                <a:rPr lang="en-US" altLang="en-US" sz="1050" b="1" i="1" dirty="0">
                  <a:solidFill>
                    <a:srgbClr val="FF0000"/>
                  </a:solidFill>
                </a:rPr>
                <a:t>actual paid</a:t>
              </a:r>
              <a:r>
                <a:rPr lang="en-US" altLang="en-US" sz="1050" i="1" dirty="0">
                  <a:solidFill>
                    <a:prstClr val="black"/>
                  </a:solidFill>
                </a:rPr>
                <a:t> invoice amounts</a:t>
              </a:r>
              <a:endParaRPr lang="en-US" altLang="en-US" sz="1050" i="1" baseline="30000" dirty="0">
                <a:solidFill>
                  <a:prstClr val="black"/>
                </a:solidFill>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50" i="1" dirty="0">
                  <a:solidFill>
                    <a:prstClr val="black"/>
                  </a:solidFill>
                </a:rPr>
                <a:t>Submit actual payments </a:t>
              </a:r>
              <a:r>
                <a:rPr lang="en-US" altLang="en-US" sz="1050" b="1" i="1" dirty="0">
                  <a:solidFill>
                    <a:srgbClr val="FF0000"/>
                  </a:solidFill>
                </a:rPr>
                <a:t>received</a:t>
              </a:r>
              <a:endParaRPr lang="en-US" altLang="en-US" sz="1050" b="1" i="1" baseline="30000" dirty="0">
                <a:solidFill>
                  <a:srgbClr val="FF0000"/>
                </a:solidFill>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975" b="1" dirty="0">
                  <a:solidFill>
                    <a:prstClr val="black"/>
                  </a:solidFill>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fontScale="47500" lnSpcReduction="20000"/>
          </a:bodyPr>
          <a:lstStyle/>
          <a:p>
            <a:pPr marL="0" lvl="0" indent="0" algn="l" rtl="0">
              <a:lnSpc>
                <a:spcPct val="94000"/>
              </a:lnSpc>
              <a:spcBef>
                <a:spcPts val="0"/>
              </a:spcBef>
              <a:spcAft>
                <a:spcPts val="0"/>
              </a:spcAft>
              <a:buClr>
                <a:srgbClr val="101D49"/>
              </a:buClr>
              <a:buSzPct val="100000"/>
              <a:buNone/>
            </a:pPr>
            <a:r>
              <a:rPr lang="en-US" sz="3600" b="1" dirty="0">
                <a:solidFill>
                  <a:srgbClr val="101D49"/>
                </a:solidFill>
                <a:latin typeface="Calibri"/>
                <a:ea typeface="Calibri"/>
                <a:cs typeface="Calibri"/>
                <a:sym typeface="Calibri"/>
              </a:rPr>
              <a:t>All submissions must be made through the Supplier Portal as described in RFP Section 1.8. </a:t>
            </a:r>
            <a:endParaRPr lang="en-US" sz="3200" dirty="0">
              <a:solidFill>
                <a:srgbClr val="101D49"/>
              </a:solidFill>
            </a:endParaRPr>
          </a:p>
          <a:p>
            <a:pPr marL="0" lvl="0" indent="0" algn="l" rtl="0">
              <a:lnSpc>
                <a:spcPct val="94000"/>
              </a:lnSpc>
              <a:spcBef>
                <a:spcPts val="0"/>
              </a:spcBef>
              <a:spcAft>
                <a:spcPts val="0"/>
              </a:spcAft>
              <a:buClr>
                <a:srgbClr val="101D49"/>
              </a:buClr>
              <a:buSzPct val="100000"/>
              <a:buNone/>
            </a:pPr>
            <a:endParaRPr lang="en-US" sz="3600" dirty="0">
              <a:solidFill>
                <a:srgbClr val="101D49"/>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3200" dirty="0">
                <a:solidFill>
                  <a:srgbClr val="000000"/>
                </a:solidFill>
                <a:latin typeface="Calibri"/>
                <a:ea typeface="Calibri"/>
                <a:cs typeface="Calibri"/>
                <a:sym typeface="Calibri"/>
              </a:rPr>
              <a:t>All proposals must be received through the Supplier Portal at the link below by the Procurement Division no later than the date and time outlined in </a:t>
            </a:r>
            <a:r>
              <a:rPr lang="en-US" sz="3200" u="sng" dirty="0">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Section 1.24</a:t>
            </a:r>
            <a:r>
              <a:rPr lang="en-US" sz="3200" dirty="0">
                <a:solidFill>
                  <a:schemeClr val="dk1"/>
                </a:solidFill>
                <a:latin typeface="Calibri"/>
                <a:ea typeface="Calibri"/>
                <a:cs typeface="Calibri"/>
                <a:sym typeface="Calibri"/>
              </a:rPr>
              <a:t> </a:t>
            </a:r>
            <a:r>
              <a:rPr lang="en-US" sz="3200" dirty="0">
                <a:solidFill>
                  <a:srgbClr val="000000"/>
                </a:solidFill>
                <a:latin typeface="Calibri"/>
                <a:ea typeface="Calibri"/>
                <a:cs typeface="Calibri"/>
                <a:sym typeface="Calibri"/>
              </a:rPr>
              <a:t>Summary of Milestones.  The proposal will be considered the official response in evaluating responses for scoring and protest resolution and may be posted on the IDOA website, </a:t>
            </a:r>
            <a:r>
              <a:rPr lang="en-US" sz="3200" u="sng" dirty="0">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https://www.in.gov/idoa/procurement/award-recommendations/</a:t>
            </a:r>
            <a:r>
              <a:rPr lang="en-US" sz="3200" dirty="0">
                <a:solidFill>
                  <a:srgbClr val="000000"/>
                </a:solidFill>
                <a:latin typeface="Calibri"/>
                <a:ea typeface="Calibri"/>
                <a:cs typeface="Calibri"/>
                <a:sym typeface="Calibri"/>
              </a:rPr>
              <a:t> if recommended for selection. The proposal must follow the format indicated in </a:t>
            </a:r>
            <a:r>
              <a:rPr lang="en-US" sz="3200" u="sng" dirty="0">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Section Two</a:t>
            </a:r>
            <a:r>
              <a:rPr lang="en-US" sz="3200" dirty="0">
                <a:solidFill>
                  <a:schemeClr val="dk1"/>
                </a:solidFill>
                <a:latin typeface="Calibri"/>
                <a:ea typeface="Calibri"/>
                <a:cs typeface="Calibri"/>
                <a:sym typeface="Calibri"/>
              </a:rPr>
              <a:t> </a:t>
            </a:r>
            <a:r>
              <a:rPr lang="en-US" sz="3200" dirty="0">
                <a:solidFill>
                  <a:srgbClr val="000000"/>
                </a:solidFill>
                <a:latin typeface="Calibri"/>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lang="en-US" sz="3200" dirty="0"/>
          </a:p>
          <a:p>
            <a:pPr marL="384038" lvl="0" indent="-280722" algn="l" rtl="0">
              <a:lnSpc>
                <a:spcPct val="94000"/>
              </a:lnSpc>
              <a:spcBef>
                <a:spcPts val="0"/>
              </a:spcBef>
              <a:spcAft>
                <a:spcPts val="0"/>
              </a:spcAft>
              <a:buClr>
                <a:srgbClr val="101D49"/>
              </a:buClr>
              <a:buSzPct val="100000"/>
              <a:buNone/>
            </a:pPr>
            <a:endParaRPr lang="en-US" sz="3200" dirty="0">
              <a:solidFill>
                <a:srgbClr val="000000"/>
              </a:solidFill>
              <a:latin typeface="Calibri"/>
              <a:ea typeface="Calibri"/>
              <a:cs typeface="Calibri"/>
              <a:sym typeface="Calibri"/>
            </a:endParaRPr>
          </a:p>
          <a:p>
            <a:pPr marL="457200" marR="0" lvl="0" indent="-321945" algn="l" rtl="0">
              <a:lnSpc>
                <a:spcPct val="94000"/>
              </a:lnSpc>
              <a:spcBef>
                <a:spcPts val="0"/>
              </a:spcBef>
              <a:spcAft>
                <a:spcPts val="0"/>
              </a:spcAft>
              <a:buSzPct val="100000"/>
              <a:buFont typeface="Calibri"/>
              <a:buChar char="●"/>
            </a:pPr>
            <a:r>
              <a:rPr lang="en-US" sz="3200" dirty="0">
                <a:solidFill>
                  <a:srgbClr val="000000"/>
                </a:solidFill>
                <a:latin typeface="Calibri"/>
                <a:ea typeface="Calibri"/>
                <a:cs typeface="Calibri"/>
                <a:sym typeface="Calibri"/>
              </a:rPr>
              <a:t>Multi-Factor Authentication:  </a:t>
            </a:r>
            <a:r>
              <a:rPr lang="en-US" sz="3200" u="sng" dirty="0">
                <a:solidFill>
                  <a:srgbClr val="0000F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https://www.in.gov/iot/customer-service/myshareingov/multi-factor-authentication/</a:t>
            </a:r>
            <a:endParaRPr lang="en-US" sz="3200" u="sng" dirty="0">
              <a:solidFill>
                <a:srgbClr val="0000FF"/>
              </a:solidFill>
              <a:latin typeface="Calibri"/>
              <a:ea typeface="Calibri"/>
              <a:cs typeface="Calibri"/>
              <a:sym typeface="Calibri"/>
            </a:endParaRPr>
          </a:p>
          <a:p>
            <a:pPr marL="0" marR="0" lvl="0" indent="103313" algn="l" rtl="0">
              <a:lnSpc>
                <a:spcPct val="94000"/>
              </a:lnSpc>
              <a:spcBef>
                <a:spcPts val="0"/>
              </a:spcBef>
              <a:spcAft>
                <a:spcPts val="0"/>
              </a:spcAft>
              <a:buClr>
                <a:schemeClr val="dk2"/>
              </a:buClr>
              <a:buSzPct val="100000"/>
              <a:buNone/>
            </a:pPr>
            <a:endParaRPr lang="en-US" sz="3200" u="sng" dirty="0">
              <a:solidFill>
                <a:srgbClr val="0000FF"/>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3200" dirty="0">
                <a:solidFill>
                  <a:srgbClr val="000000"/>
                </a:solidFill>
                <a:latin typeface="Calibri"/>
                <a:ea typeface="Calibri"/>
                <a:cs typeface="Calibri"/>
                <a:sym typeface="Calibri"/>
              </a:rPr>
              <a:t>Supplier Portal:  </a:t>
            </a:r>
            <a:r>
              <a:rPr lang="en-US" sz="3200" u="sng" dirty="0">
                <a:solidFill>
                  <a:srgbClr val="0000F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lang="en-US" sz="3200" u="sng" dirty="0">
              <a:solidFill>
                <a:srgbClr val="0000FF"/>
              </a:solidFill>
              <a:latin typeface="Calibri"/>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lang="en-US" sz="3200" dirty="0">
              <a:latin typeface="Times New Roman"/>
              <a:ea typeface="Times New Roman"/>
              <a:cs typeface="Times New Roman"/>
              <a:sym typeface="Times New Roman"/>
            </a:endParaRPr>
          </a:p>
          <a:p>
            <a:pPr marL="457200" lvl="0" indent="-321945" algn="l" rtl="0">
              <a:lnSpc>
                <a:spcPct val="94000"/>
              </a:lnSpc>
              <a:spcBef>
                <a:spcPts val="0"/>
              </a:spcBef>
              <a:spcAft>
                <a:spcPts val="0"/>
              </a:spcAft>
              <a:buSzPct val="100000"/>
              <a:buFont typeface="Calibri"/>
              <a:buChar char="●"/>
            </a:pPr>
            <a:r>
              <a:rPr lang="en-US" sz="3200" dirty="0">
                <a:solidFill>
                  <a:srgbClr val="000000"/>
                </a:solidFill>
                <a:latin typeface="Calibri"/>
                <a:ea typeface="Calibri"/>
                <a:cs typeface="Calibri"/>
                <a:sym typeface="Calibri"/>
              </a:rPr>
              <a:t>PDF guide on how to submit an electronic bid: </a:t>
            </a:r>
            <a:r>
              <a:rPr lang="en-US" sz="3200" u="sng" dirty="0">
                <a:solidFill>
                  <a:srgbClr val="0000FF"/>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lang="en-US" sz="3200" b="1" dirty="0">
              <a:solidFill>
                <a:srgbClr val="101D49"/>
              </a:solidFill>
              <a:latin typeface="Calibri"/>
              <a:ea typeface="Calibri"/>
              <a:cs typeface="Calibri"/>
              <a:sym typeface="Calibri"/>
            </a:endParaRPr>
          </a:p>
          <a:p>
            <a:pPr marL="457200" lvl="0" indent="0" algn="l" rtl="0">
              <a:lnSpc>
                <a:spcPct val="94000"/>
              </a:lnSpc>
              <a:spcBef>
                <a:spcPts val="0"/>
              </a:spcBef>
              <a:spcAft>
                <a:spcPts val="0"/>
              </a:spcAft>
              <a:buNone/>
            </a:pPr>
            <a:endParaRPr lang="en-US" sz="3200" b="1" dirty="0">
              <a:solidFill>
                <a:srgbClr val="101D49"/>
              </a:solidFill>
              <a:latin typeface="Calibri"/>
              <a:ea typeface="Calibri"/>
              <a:cs typeface="Calibri"/>
              <a:sym typeface="Calibri"/>
            </a:endParaRPr>
          </a:p>
          <a:p>
            <a:pPr marL="457200" lvl="0" indent="-330835" algn="l" rtl="0">
              <a:lnSpc>
                <a:spcPct val="94000"/>
              </a:lnSpc>
              <a:spcBef>
                <a:spcPts val="1200"/>
              </a:spcBef>
              <a:spcAft>
                <a:spcPts val="0"/>
              </a:spcAft>
              <a:buClr>
                <a:srgbClr val="101D49"/>
              </a:buClr>
              <a:buSzPct val="100000"/>
              <a:buFont typeface="Calibri"/>
              <a:buChar char="●"/>
            </a:pPr>
            <a:r>
              <a:rPr lang="en-US" sz="3200" b="1" dirty="0">
                <a:solidFill>
                  <a:srgbClr val="101D49"/>
                </a:solidFill>
                <a:latin typeface="Calibri"/>
                <a:ea typeface="Calibri"/>
                <a:cs typeface="Calibri"/>
                <a:sym typeface="Calibri"/>
              </a:rPr>
              <a:t>You must be a registered bidder to submit a proposal. </a:t>
            </a:r>
            <a:endParaRPr lang="en-US" sz="3200" dirty="0">
              <a:latin typeface="Calibri"/>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3200" b="1" dirty="0">
                <a:solidFill>
                  <a:srgbClr val="FF0000"/>
                </a:solidFill>
                <a:latin typeface="Calibri"/>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lang="en-US" sz="3200" dirty="0">
              <a:latin typeface="Calibri"/>
              <a:ea typeface="Calibri"/>
              <a:cs typeface="Calibri"/>
              <a:sym typeface="Calibri"/>
            </a:endParaRPr>
          </a:p>
          <a:p>
            <a:pPr marL="0" indent="0">
              <a:buNone/>
            </a:pPr>
            <a:endParaRPr lang="en-US" sz="29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58201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686751" y="4357316"/>
            <a:ext cx="6818495" cy="829157"/>
          </a:xfrm>
        </p:spPr>
        <p:txBody>
          <a:bodyPr>
            <a:normAutofit/>
          </a:bodyPr>
          <a:lstStyle/>
          <a:p>
            <a:pPr marL="0" indent="0">
              <a:buNone/>
            </a:pPr>
            <a:r>
              <a:rPr lang="en-US" sz="1900" b="1" dirty="0">
                <a:solidFill>
                  <a:srgbClr val="FF0000"/>
                </a:solidFill>
                <a:latin typeface="Times New Roman" panose="02020603050405020304" pitchFamily="18" charset="0"/>
                <a:cs typeface="Times New Roman" panose="02020603050405020304"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3748188652"/>
              </p:ext>
            </p:extLst>
          </p:nvPr>
        </p:nvGraphicFramePr>
        <p:xfrm>
          <a:off x="2686752" y="2809255"/>
          <a:ext cx="6818496" cy="1298078"/>
        </p:xfrm>
        <a:graphic>
          <a:graphicData uri="http://schemas.openxmlformats.org/drawingml/2006/table">
            <a:tbl>
              <a:tblPr firstRow="1" firstCol="1" bandRow="1"/>
              <a:tblGrid>
                <a:gridCol w="1294121">
                  <a:extLst>
                    <a:ext uri="{9D8B030D-6E8A-4147-A177-3AD203B41FA5}">
                      <a16:colId xmlns:a16="http://schemas.microsoft.com/office/drawing/2014/main" val="815048848"/>
                    </a:ext>
                  </a:extLst>
                </a:gridCol>
                <a:gridCol w="5524375">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86559">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5/19/2025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Pre-Proposal Networking Opportunity Form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5/19/2025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Times New Roman" panose="02020603050405020304" pitchFamily="18" charset="0"/>
                          <a:ea typeface="+mn-ea"/>
                          <a:cs typeface="Times New Roman" panose="02020603050405020304" pitchFamily="18" charset="0"/>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bl>
          </a:graphicData>
        </a:graphic>
      </p:graphicFrame>
    </p:spTree>
    <p:extLst>
      <p:ext uri="{BB962C8B-B14F-4D97-AF65-F5344CB8AC3E}">
        <p14:creationId xmlns:p14="http://schemas.microsoft.com/office/powerpoint/2010/main" val="14938453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690864"/>
            <a:ext cx="9168581" cy="728142"/>
          </a:xfrm>
        </p:spPr>
        <p:txBody>
          <a:bodyPr>
            <a:normAutofit fontScale="92500" lnSpcReduction="10000"/>
          </a:bodyPr>
          <a:lstStyle/>
          <a:p>
            <a:pPr marL="0" marR="0" lvl="0" indent="0" fontAlgn="auto">
              <a:buClrTx/>
              <a:buSzTx/>
              <a:buNone/>
              <a:tabLst/>
              <a:defRPr/>
            </a:pPr>
            <a:r>
              <a:rPr lang="en-US" sz="1200" b="1" dirty="0">
                <a:solidFill>
                  <a:srgbClr val="FF0000"/>
                </a:solidFill>
                <a:latin typeface="Times New Roman" panose="02020603050405020304" pitchFamily="18" charset="0"/>
                <a:cs typeface="Times New Roman" panose="02020603050405020304" pitchFamily="18" charset="0"/>
              </a:rPr>
              <a:t>Use the templates provided for all responses and do not alter any templates.</a:t>
            </a:r>
          </a:p>
          <a:p>
            <a:pPr marL="0" indent="0">
              <a:buNone/>
            </a:pPr>
            <a:r>
              <a:rPr lang="en-US" sz="1200" b="1" dirty="0">
                <a:solidFill>
                  <a:srgbClr val="FF0000"/>
                </a:solidFill>
                <a:latin typeface="Times New Roman" panose="02020603050405020304" pitchFamily="18" charset="0"/>
                <a:cs typeface="Times New Roman" panose="02020603050405020304" pitchFamily="18" charset="0"/>
              </a:rPr>
              <a:t>Responses must be submitted per the RFP instructions. See RFP Sections 1.8. Late submissions, emailed or hand-delivered submissions will not be accepted.</a:t>
            </a:r>
          </a:p>
          <a:p>
            <a:endParaRPr lang="en-US" dirty="0"/>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906984404"/>
              </p:ext>
            </p:extLst>
          </p:nvPr>
        </p:nvGraphicFramePr>
        <p:xfrm>
          <a:off x="1371601" y="1545266"/>
          <a:ext cx="8991600" cy="4145598"/>
        </p:xfrm>
        <a:graphic>
          <a:graphicData uri="http://schemas.openxmlformats.org/drawingml/2006/table">
            <a:tbl>
              <a:tblPr firstRow="1" firstCol="1" bandRow="1"/>
              <a:tblGrid>
                <a:gridCol w="1651138">
                  <a:extLst>
                    <a:ext uri="{9D8B030D-6E8A-4147-A177-3AD203B41FA5}">
                      <a16:colId xmlns:a16="http://schemas.microsoft.com/office/drawing/2014/main" val="815048848"/>
                    </a:ext>
                  </a:extLst>
                </a:gridCol>
                <a:gridCol w="7340462">
                  <a:extLst>
                    <a:ext uri="{9D8B030D-6E8A-4147-A177-3AD203B41FA5}">
                      <a16:colId xmlns:a16="http://schemas.microsoft.com/office/drawing/2014/main" val="1623914326"/>
                    </a:ext>
                  </a:extLst>
                </a:gridCol>
              </a:tblGrid>
              <a:tr h="22574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676356">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Online Submission Form </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676356">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MWBE and IVOSB Participation Plan Form (Attachment A &amp; A1)</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45090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Indiana Economic Impact Form (Attachment C)</a:t>
                      </a:r>
                    </a:p>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5773566"/>
                  </a:ext>
                </a:extLst>
              </a:tr>
              <a:tr h="45090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Cost Proposal Template (Attachment D)</a:t>
                      </a:r>
                    </a:p>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45090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p>
                      <a:pPr marL="0" marR="0" lvl="0" indent="0" algn="l" defTabSz="914377" rtl="0" eaLnBrk="1" fontAlgn="auto" latinLnBrk="0" hangingPunct="1">
                        <a:lnSpc>
                          <a:spcPct val="100000"/>
                        </a:lnSpc>
                        <a:spcBef>
                          <a:spcPts val="0"/>
                        </a:spcBef>
                        <a:spcAft>
                          <a:spcPts val="0"/>
                        </a:spcAft>
                        <a:buClrTx/>
                        <a:buSzTx/>
                        <a:buFontTx/>
                        <a:buNone/>
                        <a:tabLst/>
                        <a:defRPr/>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45090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450904">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7/16/2025</a:t>
                      </a:r>
                    </a:p>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Reference Check Forms (Attachment H) – Must be completed by the reference and emailed directly to the State.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1831753"/>
                  </a:ext>
                </a:extLst>
              </a:tr>
            </a:tbl>
          </a:graphicData>
        </a:graphic>
      </p:graphicFrame>
    </p:spTree>
    <p:extLst>
      <p:ext uri="{BB962C8B-B14F-4D97-AF65-F5344CB8AC3E}">
        <p14:creationId xmlns:p14="http://schemas.microsoft.com/office/powerpoint/2010/main" val="2511787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654291"/>
            <a:ext cx="9601200" cy="829157"/>
          </a:xfrm>
        </p:spPr>
        <p:txBody>
          <a:bodyPr/>
          <a:lstStyle/>
          <a:p>
            <a:r>
              <a:rPr lang="en-US" dirty="0">
                <a:latin typeface="Times New Roman" panose="02020603050405020304" pitchFamily="18" charset="0"/>
                <a:cs typeface="Times New Roman" panose="02020603050405020304" pitchFamily="18" charset="0"/>
              </a:rPr>
              <a:t>Additional Information</a:t>
            </a:r>
          </a:p>
        </p:txBody>
      </p:sp>
      <p:sp>
        <p:nvSpPr>
          <p:cNvPr id="6" name="Content Placeholder 5"/>
          <p:cNvSpPr>
            <a:spLocks noGrp="1"/>
          </p:cNvSpPr>
          <p:nvPr>
            <p:ph idx="1"/>
          </p:nvPr>
        </p:nvSpPr>
        <p:spPr>
          <a:xfrm>
            <a:off x="1219200" y="1750734"/>
            <a:ext cx="9745579" cy="4616563"/>
          </a:xfrm>
        </p:spPr>
        <p:txBody>
          <a:bodyPr>
            <a:noAutofit/>
          </a:bodyPr>
          <a:lstStyle/>
          <a:p>
            <a:pPr marL="342900" lvl="0" indent="-342900" algn="ctr"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IDOA PROCUREMENT LINKS AND NUMBERS</a:t>
            </a:r>
            <a:endParaRPr lang="en-US" sz="1600" b="1" dirty="0">
              <a:solidFill>
                <a:srgbClr val="101D49"/>
              </a:solidFill>
              <a:latin typeface="Times New Roman" panose="02020603050405020304" pitchFamily="18" charset="0"/>
              <a:cs typeface="Times New Roman" panose="02020603050405020304" pitchFamily="18" charset="0"/>
              <a:hlinkClick r:id="rId3"/>
            </a:endParaRPr>
          </a:p>
          <a:p>
            <a:pPr marL="342900" lvl="0" indent="-342900" algn="ctr"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hlinkClick r:id="rId3"/>
              </a:rPr>
              <a:t>http://www.in.gov/idoa/2354.htm</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algn="ctr" defTabSz="914400">
              <a:lnSpc>
                <a:spcPct val="80000"/>
              </a:lnSpc>
              <a:spcBef>
                <a:spcPct val="20000"/>
              </a:spcBef>
              <a:spcAft>
                <a:spcPts val="0"/>
              </a:spcAft>
              <a:buNone/>
            </a:pP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A.	Link to the developing for bidder registry with IDOA and Secretary of State.</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a:t>
            </a:r>
            <a:r>
              <a:rPr lang="en-US" sz="1600" b="1" dirty="0">
                <a:solidFill>
                  <a:prstClr val="black"/>
                </a:solidFill>
                <a:latin typeface="Times New Roman" panose="02020603050405020304" pitchFamily="18" charset="0"/>
                <a:cs typeface="Times New Roman" panose="02020603050405020304" pitchFamily="18" charset="0"/>
                <a:hlinkClick r:id="rId4"/>
              </a:rPr>
              <a:t>http://www.in.gov/idoa/2464.htm</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B.	Secretary of State of Indiana:</a:t>
            </a: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	Can be reached at (317) 232-6576 for registration assistance.  </a:t>
            </a:r>
            <a:r>
              <a:rPr lang="en-US" sz="1600" b="1" dirty="0">
                <a:solidFill>
                  <a:prstClr val="black"/>
                </a:solidFill>
                <a:latin typeface="Times New Roman" panose="02020603050405020304" pitchFamily="18" charset="0"/>
                <a:cs typeface="Times New Roman" panose="02020603050405020304" pitchFamily="18" charset="0"/>
                <a:hlinkClick r:id="rId5"/>
              </a:rPr>
              <a:t>www.in.gov/sos</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C.	See Vendor and Supplier Resource Center:</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a:t>
            </a:r>
            <a:r>
              <a:rPr lang="en-US" sz="1600" b="1" dirty="0">
                <a:solidFill>
                  <a:prstClr val="black"/>
                </a:solidFill>
                <a:latin typeface="Times New Roman" panose="02020603050405020304" pitchFamily="18" charset="0"/>
                <a:cs typeface="Times New Roman" panose="02020603050405020304" pitchFamily="18" charset="0"/>
                <a:hlinkClick r:id="rId6"/>
              </a:rPr>
              <a:t>http://www.in.gov/idoa/3106.htm</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ct val="20000"/>
              </a:spcBef>
              <a:spcAft>
                <a:spcPts val="0"/>
              </a:spcAft>
              <a:buFontTx/>
              <a:buAutoNum type="alphaUcPeriod" startAt="4"/>
            </a:pPr>
            <a:r>
              <a:rPr lang="en-US" sz="1600" b="1" dirty="0">
                <a:solidFill>
                  <a:srgbClr val="101D49"/>
                </a:solidFill>
                <a:latin typeface="Times New Roman" panose="02020603050405020304" pitchFamily="18" charset="0"/>
                <a:cs typeface="Times New Roman" panose="02020603050405020304" pitchFamily="18" charset="0"/>
              </a:rPr>
              <a:t>Minority and Women Owned Business Enterprises:</a:t>
            </a:r>
          </a:p>
          <a:p>
            <a:pPr marL="342900" lvl="0" indent="-34290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	Link to more information and full listing of IDOA Minority and Women Owned Businesses</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a:t>
            </a:r>
            <a:r>
              <a:rPr lang="en-US" sz="1600" b="1" dirty="0">
                <a:solidFill>
                  <a:prstClr val="black"/>
                </a:solidFill>
                <a:latin typeface="Times New Roman" panose="02020603050405020304" pitchFamily="18" charset="0"/>
                <a:cs typeface="Times New Roman" panose="02020603050405020304" pitchFamily="18" charset="0"/>
                <a:hlinkClick r:id="rId7"/>
              </a:rPr>
              <a:t>http://www.in.gov/idoa/2352.htm</a:t>
            </a:r>
            <a:endParaRPr lang="en-US" sz="1600" b="1" dirty="0">
              <a:solidFill>
                <a:prstClr val="black"/>
              </a:solidFill>
              <a:latin typeface="Times New Roman" panose="02020603050405020304" pitchFamily="18" charset="0"/>
              <a:cs typeface="Times New Roman" panose="02020603050405020304" pitchFamily="18" charset="0"/>
            </a:endParaRPr>
          </a:p>
          <a:p>
            <a:pPr marL="0" lvl="0" indent="0" defTabSz="914400">
              <a:lnSpc>
                <a:spcPct val="80000"/>
              </a:lnSpc>
              <a:spcBef>
                <a:spcPct val="2000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E.    RFP posting and updates:</a:t>
            </a:r>
          </a:p>
          <a:p>
            <a:pPr marL="342900" lvl="0" indent="-342900" defTabSz="914400">
              <a:lnSpc>
                <a:spcPct val="80000"/>
              </a:lnSpc>
              <a:spcBef>
                <a:spcPct val="20000"/>
              </a:spcBef>
              <a:spcAft>
                <a:spcPts val="0"/>
              </a:spcAft>
              <a:buNone/>
            </a:pPr>
            <a:r>
              <a:rPr lang="en-US" sz="1600" b="1" dirty="0">
                <a:solidFill>
                  <a:prstClr val="black"/>
                </a:solidFill>
                <a:latin typeface="Times New Roman" panose="02020603050405020304" pitchFamily="18" charset="0"/>
                <a:cs typeface="Times New Roman" panose="02020603050405020304" pitchFamily="18" charset="0"/>
              </a:rPr>
              <a:t>	Go to </a:t>
            </a:r>
            <a:r>
              <a:rPr lang="en-US" sz="1600" b="1" dirty="0">
                <a:solidFill>
                  <a:prstClr val="black"/>
                </a:solidFill>
                <a:latin typeface="Times New Roman" panose="02020603050405020304" pitchFamily="18" charset="0"/>
                <a:cs typeface="Times New Roman" panose="02020603050405020304" pitchFamily="18" charset="0"/>
                <a:hlinkClick r:id="rId8"/>
              </a:rPr>
              <a:t>https://www.in.gov/idoa/procurement/current-business-opportunities/</a:t>
            </a:r>
            <a:endParaRPr lang="en-US" sz="1600" b="1" dirty="0">
              <a:solidFill>
                <a:prstClr val="black"/>
              </a:solidFill>
              <a:latin typeface="Times New Roman" panose="02020603050405020304" pitchFamily="18" charset="0"/>
              <a:cs typeface="Times New Roman" panose="02020603050405020304" pitchFamily="18" charset="0"/>
            </a:endParaRPr>
          </a:p>
          <a:p>
            <a:pPr marL="342900" lvl="0" indent="-342900" defTabSz="914400">
              <a:lnSpc>
                <a:spcPct val="80000"/>
              </a:lnSpc>
              <a:spcBef>
                <a:spcPts val="0"/>
              </a:spcBef>
              <a:spcAft>
                <a:spcPts val="0"/>
              </a:spcAft>
              <a:buNone/>
            </a:pPr>
            <a:r>
              <a:rPr lang="en-US" sz="1600" b="1" dirty="0">
                <a:solidFill>
                  <a:srgbClr val="101D49"/>
                </a:solidFill>
                <a:latin typeface="Times New Roman" panose="02020603050405020304" pitchFamily="18" charset="0"/>
                <a:cs typeface="Times New Roman" panose="02020603050405020304" pitchFamily="18" charset="0"/>
              </a:rPr>
              <a:t>	Scroll through table until you find desired RFP number on left-hand side and click the link.</a:t>
            </a:r>
          </a:p>
          <a:p>
            <a:pPr marL="0" indent="0">
              <a:buNone/>
            </a:pPr>
            <a:endParaRPr lang="en-US" sz="1600" dirty="0"/>
          </a:p>
        </p:txBody>
      </p:sp>
    </p:spTree>
    <p:extLst>
      <p:ext uri="{BB962C8B-B14F-4D97-AF65-F5344CB8AC3E}">
        <p14:creationId xmlns:p14="http://schemas.microsoft.com/office/powerpoint/2010/main" val="40127174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solidFill>
                  <a:schemeClr val="tx1"/>
                </a:solidFill>
              </a:rPr>
            </a:br>
            <a:endParaRPr lang="en-US" dirty="0"/>
          </a:p>
        </p:txBody>
      </p:sp>
      <p:sp>
        <p:nvSpPr>
          <p:cNvPr id="6" name="Content Placeholder 5"/>
          <p:cNvSpPr>
            <a:spLocks noGrp="1"/>
          </p:cNvSpPr>
          <p:nvPr>
            <p:ph idx="1"/>
          </p:nvPr>
        </p:nvSpPr>
        <p:spPr>
          <a:xfrm>
            <a:off x="1295400" y="2014780"/>
            <a:ext cx="9601200" cy="2113718"/>
          </a:xfrm>
        </p:spPr>
        <p:txBody>
          <a:bodyPr>
            <a:normAutofit/>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All questions/inquiries should be submitted using the Q&amp;A Template (Attachment G) as outlined in Section 1.7 of the RFP main document.</a:t>
            </a:r>
          </a:p>
          <a:p>
            <a:pPr marL="0" indent="0" algn="ctr">
              <a:buNone/>
            </a:pPr>
            <a:endParaRPr lang="en-US" dirty="0">
              <a:solidFill>
                <a:srgbClr val="101D49"/>
              </a:solidFill>
              <a:latin typeface="Times New Roman" panose="02020603050405020304" pitchFamily="18" charset="0"/>
              <a:cs typeface="Times New Roman" panose="02020603050405020304" pitchFamily="18" charset="0"/>
            </a:endParaRPr>
          </a:p>
          <a:p>
            <a:pPr marL="0" indent="0">
              <a:buNone/>
            </a:pPr>
            <a:r>
              <a:rPr lang="en-US" dirty="0">
                <a:solidFill>
                  <a:srgbClr val="101D49"/>
                </a:solidFill>
                <a:latin typeface="Times New Roman" panose="02020603050405020304" pitchFamily="18" charset="0"/>
                <a:cs typeface="Times New Roman" panose="02020603050405020304" pitchFamily="18" charset="0"/>
              </a:rPr>
              <a:t>REMINDER (OPTIONAL): If interested, send a Pre-proposal Network Opportunities Form (Attachment I) via email at </a:t>
            </a:r>
            <a:r>
              <a:rPr lang="en-US" dirty="0">
                <a:solidFill>
                  <a:srgbClr val="101D49"/>
                </a:solidFill>
                <a:latin typeface="Times New Roman" panose="02020603050405020304" pitchFamily="18" charset="0"/>
                <a:cs typeface="Times New Roman" panose="02020603050405020304" pitchFamily="18" charset="0"/>
                <a:hlinkClick r:id="rId3"/>
              </a:rPr>
              <a:t>rfp@idoa.in.gov</a:t>
            </a:r>
            <a:r>
              <a:rPr lang="en-US" dirty="0">
                <a:solidFill>
                  <a:srgbClr val="101D49"/>
                </a:solidFill>
                <a:latin typeface="Times New Roman" panose="02020603050405020304" pitchFamily="18" charset="0"/>
                <a:cs typeface="Times New Roman" panose="02020603050405020304" pitchFamily="18" charset="0"/>
              </a:rPr>
              <a:t> no later than </a:t>
            </a:r>
            <a:r>
              <a:rPr lang="en-US" b="1" dirty="0">
                <a:solidFill>
                  <a:srgbClr val="101D49"/>
                </a:solidFill>
                <a:latin typeface="Times New Roman" panose="02020603050405020304" pitchFamily="18" charset="0"/>
                <a:cs typeface="Times New Roman" panose="02020603050405020304" pitchFamily="18" charset="0"/>
              </a:rPr>
              <a:t>3:00 PM ET, May 19, 2025</a:t>
            </a:r>
            <a:r>
              <a:rPr lang="en-US" dirty="0">
                <a:solidFill>
                  <a:srgbClr val="101D49"/>
                </a:solidFill>
                <a:latin typeface="Times New Roman" panose="02020603050405020304" pitchFamily="18" charset="0"/>
                <a:cs typeface="Times New Roman" panose="02020603050405020304" pitchFamily="18" charset="0"/>
              </a:rPr>
              <a:t>.  </a:t>
            </a:r>
          </a:p>
          <a:p>
            <a:pPr algn="ctr"/>
            <a:endParaRPr lang="en-US" dirty="0"/>
          </a:p>
        </p:txBody>
      </p:sp>
    </p:spTree>
    <p:extLst>
      <p:ext uri="{BB962C8B-B14F-4D97-AF65-F5344CB8AC3E}">
        <p14:creationId xmlns:p14="http://schemas.microsoft.com/office/powerpoint/2010/main" val="16763711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2330116" y="1758436"/>
            <a:ext cx="7531768" cy="3341128"/>
          </a:xfrm>
        </p:spPr>
        <p:txBody>
          <a:bodyPr/>
          <a:lstStyle/>
          <a:p>
            <a:pPr marL="342900" lvl="0" indent="-342900" defTabSz="914400">
              <a:lnSpc>
                <a:spcPct val="100000"/>
              </a:lnSpc>
              <a:spcBef>
                <a:spcPct val="20000"/>
              </a:spcBef>
              <a:defRPr/>
            </a:pP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br>
              <a:rPr lang="en-US" sz="6000" b="1" cap="none" dirty="0">
                <a:latin typeface="+mn-lt"/>
              </a:rPr>
            </a:br>
            <a:r>
              <a:rPr lang="en-US" sz="54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Lindsey Osborne</a:t>
            </a:r>
            <a:br>
              <a:rPr lang="en-US" sz="2800" b="1" cap="none" dirty="0">
                <a:latin typeface="Times New Roman" panose="02020603050405020304" pitchFamily="18" charset="0"/>
                <a:cs typeface="Times New Roman" panose="02020603050405020304" pitchFamily="18" charset="0"/>
              </a:rPr>
            </a:br>
            <a:r>
              <a:rPr lang="en-US" sz="2800" b="1" cap="none" dirty="0">
                <a:latin typeface="Times New Roman" panose="02020603050405020304" pitchFamily="18" charset="0"/>
                <a:cs typeface="Times New Roman" panose="02020603050405020304" pitchFamily="18" charset="0"/>
              </a:rPr>
              <a:t>liosborne@idoa.in.gov</a:t>
            </a: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002060"/>
                </a:solidFill>
                <a:latin typeface="Times New Roman" panose="02020603050405020304" pitchFamily="18" charset="0"/>
                <a:cs typeface="Times New Roman" panose="02020603050405020304" pitchFamily="18" charset="0"/>
              </a:rPr>
              <a:t>Division Of Supplier Diversity</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3"/>
              </a:rPr>
              <a:t>mwbecompliance@idoa.in.gov</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hlinkClick r:id="rId4"/>
              </a:rPr>
              <a:t>www.in.gov/idoa/mwbe/payaudit.htm</a:t>
            </a:r>
            <a:r>
              <a:rPr lang="en-US" sz="2400" b="1" cap="none" dirty="0">
                <a:solidFill>
                  <a:srgbClr val="FF0000"/>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mn-lt"/>
                <a:cs typeface="Times New Roman" pitchFamily="18" charset="0"/>
              </a:rPr>
            </a:br>
            <a:r>
              <a:rPr lang="en-US" sz="2400" b="1" cap="none" dirty="0">
                <a:solidFill>
                  <a:srgbClr val="FF0000"/>
                </a:solidFill>
                <a:latin typeface="+mn-lt"/>
                <a:cs typeface="Times New Roman" pitchFamily="18" charset="0"/>
              </a:rPr>
              <a:t> </a:t>
            </a:r>
            <a:endParaRPr lang="en-US" sz="2400" b="1" dirty="0">
              <a:latin typeface="+mn-lt"/>
            </a:endParaRP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85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May 19, 2025</a:t>
            </a:r>
            <a:r>
              <a:rPr lang="en-US" sz="2800" dirty="0">
                <a:solidFill>
                  <a:srgbClr val="101D49"/>
                </a:solidFill>
                <a:latin typeface="Times New Roman" panose="02020603050405020304" pitchFamily="18" charset="0"/>
                <a:cs typeface="Times New Roman" panose="02020603050405020304" pitchFamily="18" charset="0"/>
              </a:rPr>
              <a:t>.  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RFP via the Question/Inquiry process.  Please use Attachment G of this RFP for this purpose.  Questions regarding the solicitation must be submitted by </a:t>
            </a:r>
            <a:r>
              <a:rPr lang="en-US" sz="2800" b="1" u="sng" dirty="0">
                <a:solidFill>
                  <a:srgbClr val="101D49"/>
                </a:solidFill>
                <a:latin typeface="Times New Roman" panose="02020603050405020304" pitchFamily="18" charset="0"/>
                <a:cs typeface="Times New Roman" panose="02020603050405020304" pitchFamily="18" charset="0"/>
              </a:rPr>
              <a:t>3:00 PM ET on May 19, 2025. </a:t>
            </a:r>
          </a:p>
          <a:p>
            <a:r>
              <a:rPr lang="en-US" sz="2800" dirty="0">
                <a:solidFill>
                  <a:srgbClr val="101D49"/>
                </a:solidFill>
                <a:latin typeface="Times New Roman" panose="02020603050405020304" pitchFamily="18" charset="0"/>
                <a:cs typeface="Times New Roman" panose="02020603050405020304" pitchFamily="18" charset="0"/>
              </a:rPr>
              <a:t>Submission of proposals are due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July 16, 2025</a:t>
            </a:r>
            <a:r>
              <a:rPr lang="en-US" sz="2800" dirty="0">
                <a:solidFill>
                  <a:srgbClr val="101D49"/>
                </a:solidFill>
                <a:latin typeface="Times New Roman" panose="02020603050405020304" pitchFamily="18" charset="0"/>
                <a:cs typeface="Times New Roman" panose="02020603050405020304" pitchFamily="18" charset="0"/>
              </a:rPr>
              <a:t>.  </a:t>
            </a:r>
          </a:p>
          <a:p>
            <a:endParaRPr lang="en-US" dirty="0"/>
          </a:p>
        </p:txBody>
      </p:sp>
    </p:spTree>
    <p:extLst>
      <p:ext uri="{BB962C8B-B14F-4D97-AF65-F5344CB8AC3E}">
        <p14:creationId xmlns:p14="http://schemas.microsoft.com/office/powerpoint/2010/main" val="1641067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p:txBody>
          <a:bodyPr>
            <a:normAutofit/>
          </a:bodyPr>
          <a:lstStyle/>
          <a:p>
            <a:pPr>
              <a:spcBef>
                <a:spcPts val="0"/>
              </a:spcBef>
              <a:spcAft>
                <a:spcPts val="0"/>
              </a:spcAft>
            </a:pPr>
            <a:r>
              <a:rPr lang="en-US" sz="2400" dirty="0">
                <a:effectLst/>
                <a:latin typeface="Times New Roman" panose="02020603050405020304" pitchFamily="18" charset="0"/>
                <a:ea typeface="Arial" panose="020B0604020202020204" pitchFamily="34" charset="0"/>
                <a:cs typeface="Times New Roman" panose="02020603050405020304" pitchFamily="18" charset="0"/>
              </a:rPr>
              <a:t>The purpose of this solicitation is to select a Respondent that can satisfy the State’s need for an Equipment Maintenance Management Program.  It is the intent of IDOA to contract with a Respondent that has documented experience and expertise providing reduced costs for equipment maintenance and equipment repair while maintaining quality of service and minimizing the downtime of the covered equipment.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endParaRPr lang="en-US" sz="2800" dirty="0">
              <a:solidFill>
                <a:srgbClr val="101D49"/>
              </a:solidFill>
            </a:endParaRPr>
          </a:p>
        </p:txBody>
      </p:sp>
    </p:spTree>
    <p:extLst>
      <p:ext uri="{BB962C8B-B14F-4D97-AF65-F5344CB8AC3E}">
        <p14:creationId xmlns:p14="http://schemas.microsoft.com/office/powerpoint/2010/main" val="4237097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marL="0" indent="0">
              <a:spcBef>
                <a:spcPts val="0"/>
              </a:spcBef>
              <a:spcAft>
                <a:spcPts val="0"/>
              </a:spcAft>
              <a:buNone/>
            </a:pPr>
            <a:endParaRPr lang="en-US" sz="18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0"/>
              </a:spcBef>
              <a:spcAft>
                <a:spcPts val="0"/>
              </a:spcAft>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The term of the contract shall be for a period of four (4) years from the date of contract execution.  There may be two (2) one-year renewals for a total of six (6) years at the State’s option. </a:t>
            </a:r>
          </a:p>
          <a:p>
            <a:pPr marL="0" indent="0">
              <a:spcBef>
                <a:spcPts val="0"/>
              </a:spcBef>
              <a:spcAft>
                <a:spcPts val="0"/>
              </a:spcAft>
              <a:buNone/>
            </a:pPr>
            <a:endParaRPr lang="en-US" sz="1800" dirty="0">
              <a:solidFill>
                <a:srgbClr val="101D49"/>
              </a:solidFill>
              <a:effectLst/>
              <a:latin typeface="Courier"/>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48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210721477"/>
              </p:ext>
            </p:extLst>
          </p:nvPr>
        </p:nvGraphicFramePr>
        <p:xfrm>
          <a:off x="1381296" y="1693370"/>
          <a:ext cx="9083504" cy="3724200"/>
        </p:xfrm>
        <a:graphic>
          <a:graphicData uri="http://schemas.openxmlformats.org/drawingml/2006/table">
            <a:tbl>
              <a:tblPr firstRow="1" bandRow="1">
                <a:tableStyleId>{5C22544A-7EE6-4342-B048-85BDC9FD1C3A}</a:tableStyleId>
              </a:tblPr>
              <a:tblGrid>
                <a:gridCol w="5250616">
                  <a:extLst>
                    <a:ext uri="{9D8B030D-6E8A-4147-A177-3AD203B41FA5}">
                      <a16:colId xmlns:a16="http://schemas.microsoft.com/office/drawing/2014/main" val="20000"/>
                    </a:ext>
                  </a:extLst>
                </a:gridCol>
                <a:gridCol w="3832888">
                  <a:extLst>
                    <a:ext uri="{9D8B030D-6E8A-4147-A177-3AD203B41FA5}">
                      <a16:colId xmlns:a16="http://schemas.microsoft.com/office/drawing/2014/main" val="20001"/>
                    </a:ext>
                  </a:extLst>
                </a:gridCol>
              </a:tblGrid>
              <a:tr h="341385">
                <a:tc>
                  <a:txBody>
                    <a:bodyPr/>
                    <a:lstStyle/>
                    <a:p>
                      <a:pPr marL="0" marR="0" algn="ctr">
                        <a:spcBef>
                          <a:spcPts val="0"/>
                        </a:spcBef>
                        <a:spcAft>
                          <a:spcPts val="0"/>
                        </a:spcAft>
                      </a:pPr>
                      <a:r>
                        <a:rPr lang="en-US" sz="1600" dirty="0">
                          <a:solidFill>
                            <a:schemeClr val="tx1"/>
                          </a:solidFill>
                          <a:effectLst/>
                          <a:latin typeface="Times New Roman" panose="02020603050405020304" pitchFamily="18" charset="0"/>
                          <a:cs typeface="Times New Roman" panose="02020603050405020304" pitchFamily="18" charset="0"/>
                        </a:rPr>
                        <a:t>Activity</a:t>
                      </a:r>
                      <a:endParaRPr lang="en-US" sz="16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algn="ctr">
                        <a:spcBef>
                          <a:spcPts val="0"/>
                        </a:spcBef>
                        <a:spcAft>
                          <a:spcPts val="0"/>
                        </a:spcAft>
                      </a:pPr>
                      <a:r>
                        <a:rPr lang="en-US" sz="1600">
                          <a:solidFill>
                            <a:schemeClr val="tx1"/>
                          </a:solidFill>
                          <a:effectLst/>
                          <a:latin typeface="Times New Roman" panose="02020603050405020304" pitchFamily="18" charset="0"/>
                          <a:cs typeface="Times New Roman" panose="02020603050405020304" pitchFamily="18" charset="0"/>
                        </a:rPr>
                        <a:t>Date</a:t>
                      </a:r>
                      <a:endParaRPr lang="en-US" sz="16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10000"/>
                  </a:ext>
                </a:extLst>
              </a:tr>
              <a:tr h="341385">
                <a:tc>
                  <a:txBody>
                    <a:bodyPr/>
                    <a:lstStyle/>
                    <a:p>
                      <a:pPr marL="0" marR="0">
                        <a:spcBef>
                          <a:spcPts val="0"/>
                        </a:spcBef>
                        <a:spcAft>
                          <a:spcPts val="0"/>
                        </a:spcAft>
                      </a:pPr>
                      <a:r>
                        <a:rPr lang="en-US" sz="1600" spc="-1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Issue of RFP</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April 23,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89665">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Pre-Proposal Networking Form (Optional)</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May 19, 2025</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89665">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Deadline to Submit Written Questions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May 19, 2025</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4138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Response to Written Questions/RFP Amendments</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June 2, 2025</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997289"/>
                  </a:ext>
                </a:extLst>
              </a:tr>
              <a:tr h="589665">
                <a:tc>
                  <a:txBody>
                    <a:bodyPr/>
                    <a:lstStyle/>
                    <a:p>
                      <a:pPr marL="0" marR="0" algn="l" defTabSz="914377" rtl="0" eaLnBrk="1" latinLnBrk="0" hangingPunct="1">
                        <a:spcBef>
                          <a:spcPts val="0"/>
                        </a:spcBef>
                        <a:spcAft>
                          <a:spcPts val="0"/>
                        </a:spcAft>
                      </a:pPr>
                      <a:r>
                        <a:rPr lang="en-US" sz="1600" kern="12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Proposal</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July 16, 2025</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080090"/>
                  </a:ext>
                </a:extLst>
              </a:tr>
              <a:tr h="589665">
                <a:tc>
                  <a:txBody>
                    <a:bodyPr/>
                    <a:lstStyle/>
                    <a:p>
                      <a:pPr marL="0" marR="0">
                        <a:spcBef>
                          <a:spcPts val="0"/>
                        </a:spcBef>
                        <a:spcAft>
                          <a:spcPts val="0"/>
                        </a:spcAft>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Submission of Reference Check Forms to the State</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July 16, 2025</a:t>
                      </a:r>
                    </a:p>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by 3:00 PM Eastern Time </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55951217"/>
                  </a:ext>
                </a:extLst>
              </a:tr>
              <a:tr h="341385">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RFP Award Recommendation</a:t>
                      </a:r>
                      <a:endParaRPr lang="en-US" sz="1600" dirty="0">
                        <a:solidFill>
                          <a:srgbClr val="101D49"/>
                        </a:solidFill>
                        <a:effectLst/>
                        <a:latin typeface="Courier"/>
                        <a:ea typeface="Times New Roman" panose="02020603050405020304" pitchFamily="18" charset="0"/>
                        <a:cs typeface="Times New Roman" panose="02020603050405020304" pitchFamily="18" charset="0"/>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solidFill>
                            <a:srgbClr val="101D49"/>
                          </a:solidFill>
                          <a:effectLst/>
                          <a:latin typeface="Times New Roman" panose="02020603050405020304" pitchFamily="18" charset="0"/>
                          <a:ea typeface="Times New Roman" panose="02020603050405020304" pitchFamily="18" charset="0"/>
                          <a:cs typeface="Times New Roman" panose="02020603050405020304" pitchFamily="18" charset="0"/>
                        </a:rPr>
                        <a:t>TBD</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6330873"/>
                  </a:ext>
                </a:extLst>
              </a:tr>
            </a:tbl>
          </a:graphicData>
        </a:graphic>
      </p:graphicFrame>
    </p:spTree>
    <p:extLst>
      <p:ext uri="{BB962C8B-B14F-4D97-AF65-F5344CB8AC3E}">
        <p14:creationId xmlns:p14="http://schemas.microsoft.com/office/powerpoint/2010/main" val="4281142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a:t>
            </a:r>
          </a:p>
        </p:txBody>
      </p:sp>
      <p:sp>
        <p:nvSpPr>
          <p:cNvPr id="6" name="Content Placeholder 5"/>
          <p:cNvSpPr>
            <a:spLocks noGrp="1"/>
          </p:cNvSpPr>
          <p:nvPr>
            <p:ph idx="1"/>
          </p:nvPr>
        </p:nvSpPr>
        <p:spPr>
          <a:xfrm>
            <a:off x="1371600" y="1848255"/>
            <a:ext cx="9601200" cy="4041608"/>
          </a:xfrm>
        </p:spPr>
        <p:txBody>
          <a:bodyPr>
            <a:normAutofit fontScale="85000" lnSpcReduction="20000"/>
          </a:bodyPr>
          <a:lstStyle/>
          <a:p>
            <a:pPr marL="0" indent="0">
              <a:buNone/>
            </a:pPr>
            <a:r>
              <a:rPr lang="en-US" sz="2800" dirty="0">
                <a:solidFill>
                  <a:srgbClr val="101D49"/>
                </a:solidFill>
                <a:latin typeface="Times New Roman" panose="02020603050405020304" pitchFamily="18" charset="0"/>
                <a:cs typeface="Times New Roman" panose="02020603050405020304" pitchFamily="18" charset="0"/>
              </a:rPr>
              <a:t>The Executive Summary must be completed and submitted. At a minimum, your Executive Summary must address the following (also outlined in Section 2.2 of the RFP):</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lvl="1">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Include your primary contact </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tabLst>
                <a:tab pos="3482975" algn="l"/>
              </a:tabLst>
            </a:pPr>
            <a:r>
              <a:rPr lang="en-US" sz="2800" dirty="0">
                <a:solidFill>
                  <a:srgbClr val="101D49"/>
                </a:solidFill>
                <a:latin typeface="Times New Roman" panose="02020603050405020304" pitchFamily="18" charset="0"/>
                <a:cs typeface="Times New Roman" panose="02020603050405020304" pitchFamily="18" charset="0"/>
              </a:rPr>
              <a:t>Indicate status regarding Secretary of State registration</a:t>
            </a:r>
          </a:p>
          <a:p>
            <a:pPr>
              <a:tabLst>
                <a:tab pos="3482975" algn="l"/>
              </a:tabLst>
            </a:pPr>
            <a:r>
              <a:rPr lang="en-US" sz="2800" i="0"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sz="2800" dirty="0">
              <a:solidFill>
                <a:srgbClr val="101D49"/>
              </a:solidFill>
              <a:latin typeface="Garamond" panose="02020404030301010803" pitchFamily="18" charset="0"/>
            </a:endParaRPr>
          </a:p>
        </p:txBody>
      </p:sp>
    </p:spTree>
    <p:extLst>
      <p:ext uri="{BB962C8B-B14F-4D97-AF65-F5344CB8AC3E}">
        <p14:creationId xmlns:p14="http://schemas.microsoft.com/office/powerpoint/2010/main" val="3386362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Attestation Form</a:t>
            </a:r>
          </a:p>
        </p:txBody>
      </p:sp>
      <p:sp>
        <p:nvSpPr>
          <p:cNvPr id="6" name="Content Placeholder 5"/>
          <p:cNvSpPr>
            <a:spLocks noGrp="1"/>
          </p:cNvSpPr>
          <p:nvPr>
            <p:ph idx="1"/>
          </p:nvPr>
        </p:nvSpPr>
        <p:spPr>
          <a:xfrm>
            <a:off x="1371600" y="2029521"/>
            <a:ext cx="9601200" cy="3860341"/>
          </a:xfrm>
        </p:spPr>
        <p:txBody>
          <a:bodyPr>
            <a:normAutofit/>
          </a:bodyPr>
          <a:lstStyle/>
          <a:p>
            <a:r>
              <a:rPr lang="en-US" sz="2800" dirty="0">
                <a:solidFill>
                  <a:srgbClr val="101D49"/>
                </a:solidFill>
                <a:latin typeface="Times New Roman" panose="02020603050405020304" pitchFamily="18" charset="0"/>
                <a:cs typeface="Times New Roman" panose="02020603050405020304" pitchFamily="18" charset="0"/>
              </a:rPr>
              <a:t>The Attestation Form (Attachment J) must be completed and returned.</a:t>
            </a:r>
          </a:p>
          <a:p>
            <a:r>
              <a:rPr lang="en-US" sz="2800" i="0" dirty="0">
                <a:solidFill>
                  <a:srgbClr val="101D49"/>
                </a:solidFill>
                <a:latin typeface="Times New Roman" panose="02020603050405020304" pitchFamily="18" charset="0"/>
                <a:cs typeface="Times New Roman" panose="02020603050405020304" pitchFamily="18" charset="0"/>
              </a:rPr>
              <a:t>Mandatory Submission and Requirements</a:t>
            </a:r>
          </a:p>
          <a:p>
            <a:pPr lvl="1"/>
            <a:r>
              <a:rPr lang="en-US" sz="2800" i="0" dirty="0">
                <a:solidFill>
                  <a:srgbClr val="101D49"/>
                </a:solidFill>
                <a:latin typeface="Times New Roman" panose="02020603050405020304" pitchFamily="18" charset="0"/>
                <a:cs typeface="Times New Roman" panose="02020603050405020304" pitchFamily="18" charset="0"/>
              </a:rPr>
              <a:t>Confirm Mutual Understanding and Submission</a:t>
            </a:r>
          </a:p>
          <a:p>
            <a:pPr lvl="1"/>
            <a:r>
              <a:rPr lang="en-US" sz="2800" i="0" dirty="0">
                <a:solidFill>
                  <a:srgbClr val="101D49"/>
                </a:solidFill>
                <a:latin typeface="Times New Roman" panose="02020603050405020304" pitchFamily="18" charset="0"/>
                <a:cs typeface="Times New Roman" panose="02020603050405020304" pitchFamily="18" charset="0"/>
              </a:rPr>
              <a:t>Claim Clarification (Buy Indiana), if applicable </a:t>
            </a:r>
          </a:p>
          <a:p>
            <a:pPr lvl="1"/>
            <a:r>
              <a:rPr lang="en-US" sz="2800" i="0" dirty="0">
                <a:solidFill>
                  <a:srgbClr val="101D49"/>
                </a:solidFill>
                <a:latin typeface="Times New Roman" panose="02020603050405020304" pitchFamily="18" charset="0"/>
                <a:cs typeface="Times New Roman" panose="02020603050405020304" pitchFamily="18" charset="0"/>
              </a:rPr>
              <a:t>Subcontractors per RFP 2.3.10</a:t>
            </a:r>
          </a:p>
          <a:p>
            <a:pPr lvl="1"/>
            <a:r>
              <a:rPr lang="en-US" sz="2800" i="0" dirty="0">
                <a:solidFill>
                  <a:srgbClr val="101D49"/>
                </a:solidFill>
                <a:latin typeface="Times New Roman" panose="02020603050405020304" pitchFamily="18" charset="0"/>
                <a:cs typeface="Times New Roman" panose="02020603050405020304" pitchFamily="18" charset="0"/>
              </a:rPr>
              <a:t>Confidential / Redacted File Information</a:t>
            </a:r>
          </a:p>
        </p:txBody>
      </p:sp>
    </p:spTree>
    <p:extLst>
      <p:ext uri="{BB962C8B-B14F-4D97-AF65-F5344CB8AC3E}">
        <p14:creationId xmlns:p14="http://schemas.microsoft.com/office/powerpoint/2010/main" val="290459529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3328</TotalTime>
  <Words>3416</Words>
  <Application>Microsoft Office PowerPoint</Application>
  <PresentationFormat>Widescreen</PresentationFormat>
  <Paragraphs>356</Paragraphs>
  <Slides>36</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Courier</vt:lpstr>
      <vt:lpstr>Franklin Gothic Book</vt:lpstr>
      <vt:lpstr>Garamond</vt:lpstr>
      <vt:lpstr>Times New Roman</vt:lpstr>
      <vt:lpstr>Wingdings</vt:lpstr>
      <vt:lpstr>Crop</vt:lpstr>
      <vt:lpstr>Request for Proposal 25-81401 Equipment Maintenance Management  Indiana Department of Administration  The Presentation will Begin shortly      </vt:lpstr>
      <vt:lpstr>Request for Proposal 25-81401 Equipment Maintenance Management  Indiana Department of Administration On Behalf Of  All STATE Agencies  Pre-Proposal Conference May 8, 2025     Lindsey Osborne IDOA/Procurement Division</vt:lpstr>
      <vt:lpstr>Agenda</vt:lpstr>
      <vt:lpstr>General Information</vt:lpstr>
      <vt:lpstr>Purpose of the RFP</vt:lpstr>
      <vt:lpstr>Term of Contract</vt:lpstr>
      <vt:lpstr>Key Dates</vt:lpstr>
      <vt:lpstr>Executive Summary</vt:lpstr>
      <vt:lpstr>Attestation Form</vt:lpstr>
      <vt:lpstr>Confidential Information</vt:lpstr>
      <vt:lpstr>Indiana Economic Impact Form (IEI)</vt:lpstr>
      <vt:lpstr>Business Proposal (Attachment E)</vt:lpstr>
      <vt:lpstr>Technical Proposal </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Submission Requirements </vt:lpstr>
      <vt:lpstr>Optional Submission Forms/Documents </vt:lpstr>
      <vt:lpstr>Required Submission Forms/Documents </vt:lpstr>
      <vt:lpstr>Additional Information</vt:lpstr>
      <vt:lpstr>Questions </vt:lpstr>
      <vt:lpstr>                           Thank You Lindsey Osborne liosborne@idoa.in.gov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Osborne, Lindsey</cp:lastModifiedBy>
  <cp:revision>131</cp:revision>
  <dcterms:created xsi:type="dcterms:W3CDTF">2018-02-20T21:33:06Z</dcterms:created>
  <dcterms:modified xsi:type="dcterms:W3CDTF">2025-05-08T13:23:01Z</dcterms:modified>
</cp:coreProperties>
</file>